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293" r:id="rId3"/>
    <p:sldId id="298" r:id="rId4"/>
    <p:sldId id="299" r:id="rId5"/>
    <p:sldId id="294" r:id="rId6"/>
    <p:sldId id="295" r:id="rId7"/>
    <p:sldId id="292" r:id="rId8"/>
    <p:sldId id="257" r:id="rId9"/>
    <p:sldId id="296" r:id="rId10"/>
    <p:sldId id="297" r:id="rId11"/>
    <p:sldId id="300" r:id="rId12"/>
    <p:sldId id="302" r:id="rId13"/>
    <p:sldId id="301" r:id="rId14"/>
    <p:sldId id="262" r:id="rId15"/>
    <p:sldId id="259" r:id="rId16"/>
    <p:sldId id="260" r:id="rId17"/>
    <p:sldId id="258" r:id="rId18"/>
    <p:sldId id="261" r:id="rId19"/>
    <p:sldId id="264" r:id="rId20"/>
    <p:sldId id="263" r:id="rId21"/>
    <p:sldId id="265" r:id="rId22"/>
    <p:sldId id="266" r:id="rId23"/>
    <p:sldId id="270" r:id="rId24"/>
    <p:sldId id="269" r:id="rId25"/>
    <p:sldId id="268" r:id="rId26"/>
    <p:sldId id="267" r:id="rId27"/>
    <p:sldId id="271" r:id="rId28"/>
    <p:sldId id="272" r:id="rId29"/>
    <p:sldId id="273" r:id="rId30"/>
    <p:sldId id="275" r:id="rId31"/>
    <p:sldId id="274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  <p:sldId id="285" r:id="rId42"/>
    <p:sldId id="286" r:id="rId43"/>
    <p:sldId id="287" r:id="rId44"/>
    <p:sldId id="288" r:id="rId45"/>
    <p:sldId id="290" r:id="rId46"/>
    <p:sldId id="291" r:id="rId47"/>
    <p:sldId id="289" r:id="rId48"/>
  </p:sldIdLst>
  <p:sldSz cx="9144000" cy="6858000" type="screen4x3"/>
  <p:notesSz cx="6888163" cy="100203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2D31B7-DDFE-4C96-9AA7-3247FC40185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511C3293-E800-44B7-B23E-A0E2F0A74E01}">
      <dgm:prSet phldrT="[Tekst]"/>
      <dgm:spPr/>
      <dgm:t>
        <a:bodyPr/>
        <a:lstStyle/>
        <a:p>
          <a:r>
            <a:rPr lang="da-DK" dirty="0" err="1" smtClean="0"/>
            <a:t>Concentrated</a:t>
          </a:r>
          <a:endParaRPr lang="da-DK" dirty="0" smtClean="0"/>
        </a:p>
      </dgm:t>
    </dgm:pt>
    <dgm:pt modelId="{DC6E4A29-8298-47C0-876F-2740F3726B55}" type="parTrans" cxnId="{EF428DFD-951B-49D2-AD97-2ACE914C81B0}">
      <dgm:prSet/>
      <dgm:spPr/>
      <dgm:t>
        <a:bodyPr/>
        <a:lstStyle/>
        <a:p>
          <a:endParaRPr lang="da-DK"/>
        </a:p>
      </dgm:t>
    </dgm:pt>
    <dgm:pt modelId="{F582A3DD-585D-4F5A-B9C9-BE0068FA8769}" type="sibTrans" cxnId="{EF428DFD-951B-49D2-AD97-2ACE914C81B0}">
      <dgm:prSet/>
      <dgm:spPr/>
      <dgm:t>
        <a:bodyPr/>
        <a:lstStyle/>
        <a:p>
          <a:endParaRPr lang="da-DK"/>
        </a:p>
      </dgm:t>
    </dgm:pt>
    <dgm:pt modelId="{91123B09-B5F0-4336-9C56-958F9F3516D1}">
      <dgm:prSet phldrT="[Tekst]"/>
      <dgm:spPr/>
      <dgm:t>
        <a:bodyPr/>
        <a:lstStyle/>
        <a:p>
          <a:r>
            <a:rPr lang="da-DK" dirty="0" smtClean="0"/>
            <a:t>More in </a:t>
          </a:r>
          <a:r>
            <a:rPr lang="da-DK" dirty="0" err="1" smtClean="0"/>
            <a:t>dept</a:t>
          </a:r>
          <a:endParaRPr lang="da-DK" dirty="0"/>
        </a:p>
      </dgm:t>
    </dgm:pt>
    <dgm:pt modelId="{3D5BC0D1-73DF-4733-8925-96C57F1117CD}" type="parTrans" cxnId="{D4A75E1F-D825-4D68-80CE-B13115BDF0C5}">
      <dgm:prSet/>
      <dgm:spPr/>
      <dgm:t>
        <a:bodyPr/>
        <a:lstStyle/>
        <a:p>
          <a:endParaRPr lang="da-DK"/>
        </a:p>
      </dgm:t>
    </dgm:pt>
    <dgm:pt modelId="{399254F5-83A8-4645-885F-C8A93BA64A6E}" type="sibTrans" cxnId="{D4A75E1F-D825-4D68-80CE-B13115BDF0C5}">
      <dgm:prSet/>
      <dgm:spPr/>
      <dgm:t>
        <a:bodyPr/>
        <a:lstStyle/>
        <a:p>
          <a:endParaRPr lang="da-DK"/>
        </a:p>
      </dgm:t>
    </dgm:pt>
    <dgm:pt modelId="{99A25C09-11EA-4F50-8C8B-AB6334DF8F12}">
      <dgm:prSet phldrT="[Tekst]"/>
      <dgm:spPr/>
      <dgm:t>
        <a:bodyPr/>
        <a:lstStyle/>
        <a:p>
          <a:r>
            <a:rPr lang="da-DK" dirty="0" err="1" smtClean="0"/>
            <a:t>Even</a:t>
          </a:r>
          <a:r>
            <a:rPr lang="da-DK" dirty="0" smtClean="0"/>
            <a:t> more </a:t>
          </a:r>
          <a:r>
            <a:rPr lang="da-DK" dirty="0" err="1" smtClean="0"/>
            <a:t>about</a:t>
          </a:r>
          <a:r>
            <a:rPr lang="da-DK" dirty="0" smtClean="0"/>
            <a:t> the same story </a:t>
          </a:r>
          <a:endParaRPr lang="da-DK" dirty="0"/>
        </a:p>
      </dgm:t>
    </dgm:pt>
    <dgm:pt modelId="{58D9B4C8-7367-4485-ABE0-BF37EEE2BB7C}" type="parTrans" cxnId="{3623441D-6DCE-4F56-B4AD-88CAEF6E328F}">
      <dgm:prSet/>
      <dgm:spPr/>
      <dgm:t>
        <a:bodyPr/>
        <a:lstStyle/>
        <a:p>
          <a:endParaRPr lang="da-DK"/>
        </a:p>
      </dgm:t>
    </dgm:pt>
    <dgm:pt modelId="{65967611-492A-44E0-B14F-2EC59765C540}" type="sibTrans" cxnId="{3623441D-6DCE-4F56-B4AD-88CAEF6E328F}">
      <dgm:prSet/>
      <dgm:spPr/>
      <dgm:t>
        <a:bodyPr/>
        <a:lstStyle/>
        <a:p>
          <a:endParaRPr lang="da-DK"/>
        </a:p>
      </dgm:t>
    </dgm:pt>
    <dgm:pt modelId="{E4413D52-F30C-4E34-BADA-8AF80D4973E7}" type="pres">
      <dgm:prSet presAssocID="{AC2D31B7-DDFE-4C96-9AA7-3247FC40185B}" presName="Name0" presStyleCnt="0">
        <dgm:presLayoutVars>
          <dgm:dir/>
          <dgm:animLvl val="lvl"/>
          <dgm:resizeHandles val="exact"/>
        </dgm:presLayoutVars>
      </dgm:prSet>
      <dgm:spPr/>
    </dgm:pt>
    <dgm:pt modelId="{A98C1151-203F-4E66-B856-869F0AF9869F}" type="pres">
      <dgm:prSet presAssocID="{511C3293-E800-44B7-B23E-A0E2F0A74E01}" presName="Name8" presStyleCnt="0"/>
      <dgm:spPr/>
    </dgm:pt>
    <dgm:pt modelId="{A4838E04-5904-4D35-8C10-73BEC97D9EF1}" type="pres">
      <dgm:prSet presAssocID="{511C3293-E800-44B7-B23E-A0E2F0A74E01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13CC3E5-D5CA-4929-A576-9ED7AB289A54}" type="pres">
      <dgm:prSet presAssocID="{511C3293-E800-44B7-B23E-A0E2F0A74E0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ABB3C6C-C556-4C53-94E6-B064737729A5}" type="pres">
      <dgm:prSet presAssocID="{91123B09-B5F0-4336-9C56-958F9F3516D1}" presName="Name8" presStyleCnt="0"/>
      <dgm:spPr/>
    </dgm:pt>
    <dgm:pt modelId="{2FAE0972-95EA-4B62-88B5-0652C87D5F8D}" type="pres">
      <dgm:prSet presAssocID="{91123B09-B5F0-4336-9C56-958F9F3516D1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8A3A3462-DA48-4E74-BFA9-5B47BE2872EA}" type="pres">
      <dgm:prSet presAssocID="{91123B09-B5F0-4336-9C56-958F9F3516D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93B5FEDE-395F-4C75-8ECD-0EFE28C102A3}" type="pres">
      <dgm:prSet presAssocID="{99A25C09-11EA-4F50-8C8B-AB6334DF8F12}" presName="Name8" presStyleCnt="0"/>
      <dgm:spPr/>
    </dgm:pt>
    <dgm:pt modelId="{384BAA47-31FD-4AD8-B02F-2EAD7EFB982D}" type="pres">
      <dgm:prSet presAssocID="{99A25C09-11EA-4F50-8C8B-AB6334DF8F12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C837CAE-2CFB-47CE-869A-750ACFEA31D5}" type="pres">
      <dgm:prSet presAssocID="{99A25C09-11EA-4F50-8C8B-AB6334DF8F1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EF428DFD-951B-49D2-AD97-2ACE914C81B0}" srcId="{AC2D31B7-DDFE-4C96-9AA7-3247FC40185B}" destId="{511C3293-E800-44B7-B23E-A0E2F0A74E01}" srcOrd="0" destOrd="0" parTransId="{DC6E4A29-8298-47C0-876F-2740F3726B55}" sibTransId="{F582A3DD-585D-4F5A-B9C9-BE0068FA8769}"/>
    <dgm:cxn modelId="{F4339721-AED9-4128-BC29-49C43811CF8B}" type="presOf" srcId="{91123B09-B5F0-4336-9C56-958F9F3516D1}" destId="{8A3A3462-DA48-4E74-BFA9-5B47BE2872EA}" srcOrd="1" destOrd="0" presId="urn:microsoft.com/office/officeart/2005/8/layout/pyramid1"/>
    <dgm:cxn modelId="{225E92EF-B690-4C0B-8E16-7F03DF9AC3CD}" type="presOf" srcId="{AC2D31B7-DDFE-4C96-9AA7-3247FC40185B}" destId="{E4413D52-F30C-4E34-BADA-8AF80D4973E7}" srcOrd="0" destOrd="0" presId="urn:microsoft.com/office/officeart/2005/8/layout/pyramid1"/>
    <dgm:cxn modelId="{F4B68479-3A86-402D-B248-050955F2F9CC}" type="presOf" srcId="{511C3293-E800-44B7-B23E-A0E2F0A74E01}" destId="{A4838E04-5904-4D35-8C10-73BEC97D9EF1}" srcOrd="0" destOrd="0" presId="urn:microsoft.com/office/officeart/2005/8/layout/pyramid1"/>
    <dgm:cxn modelId="{DC9A5349-DE70-423E-B98A-17C7FCF15A4F}" type="presOf" srcId="{511C3293-E800-44B7-B23E-A0E2F0A74E01}" destId="{E13CC3E5-D5CA-4929-A576-9ED7AB289A54}" srcOrd="1" destOrd="0" presId="urn:microsoft.com/office/officeart/2005/8/layout/pyramid1"/>
    <dgm:cxn modelId="{FD0CA9E1-74F1-43D7-9887-F4044FD9AA2C}" type="presOf" srcId="{99A25C09-11EA-4F50-8C8B-AB6334DF8F12}" destId="{3C837CAE-2CFB-47CE-869A-750ACFEA31D5}" srcOrd="1" destOrd="0" presId="urn:microsoft.com/office/officeart/2005/8/layout/pyramid1"/>
    <dgm:cxn modelId="{D4A75E1F-D825-4D68-80CE-B13115BDF0C5}" srcId="{AC2D31B7-DDFE-4C96-9AA7-3247FC40185B}" destId="{91123B09-B5F0-4336-9C56-958F9F3516D1}" srcOrd="1" destOrd="0" parTransId="{3D5BC0D1-73DF-4733-8925-96C57F1117CD}" sibTransId="{399254F5-83A8-4645-885F-C8A93BA64A6E}"/>
    <dgm:cxn modelId="{C3604201-CA99-4A92-BE4F-1AA746EB49BB}" type="presOf" srcId="{99A25C09-11EA-4F50-8C8B-AB6334DF8F12}" destId="{384BAA47-31FD-4AD8-B02F-2EAD7EFB982D}" srcOrd="0" destOrd="0" presId="urn:microsoft.com/office/officeart/2005/8/layout/pyramid1"/>
    <dgm:cxn modelId="{4CB45FC3-AB67-43AC-B550-30CEB41B233A}" type="presOf" srcId="{91123B09-B5F0-4336-9C56-958F9F3516D1}" destId="{2FAE0972-95EA-4B62-88B5-0652C87D5F8D}" srcOrd="0" destOrd="0" presId="urn:microsoft.com/office/officeart/2005/8/layout/pyramid1"/>
    <dgm:cxn modelId="{3623441D-6DCE-4F56-B4AD-88CAEF6E328F}" srcId="{AC2D31B7-DDFE-4C96-9AA7-3247FC40185B}" destId="{99A25C09-11EA-4F50-8C8B-AB6334DF8F12}" srcOrd="2" destOrd="0" parTransId="{58D9B4C8-7367-4485-ABE0-BF37EEE2BB7C}" sibTransId="{65967611-492A-44E0-B14F-2EC59765C540}"/>
    <dgm:cxn modelId="{D5F54675-E397-41F1-AEC0-FACAA5C03F13}" type="presParOf" srcId="{E4413D52-F30C-4E34-BADA-8AF80D4973E7}" destId="{A98C1151-203F-4E66-B856-869F0AF9869F}" srcOrd="0" destOrd="0" presId="urn:microsoft.com/office/officeart/2005/8/layout/pyramid1"/>
    <dgm:cxn modelId="{2B66F8E8-8FF7-4ABC-AA7B-76DA4D09C8AA}" type="presParOf" srcId="{A98C1151-203F-4E66-B856-869F0AF9869F}" destId="{A4838E04-5904-4D35-8C10-73BEC97D9EF1}" srcOrd="0" destOrd="0" presId="urn:microsoft.com/office/officeart/2005/8/layout/pyramid1"/>
    <dgm:cxn modelId="{A71E4F1E-CED1-456F-BB5F-38811D462515}" type="presParOf" srcId="{A98C1151-203F-4E66-B856-869F0AF9869F}" destId="{E13CC3E5-D5CA-4929-A576-9ED7AB289A54}" srcOrd="1" destOrd="0" presId="urn:microsoft.com/office/officeart/2005/8/layout/pyramid1"/>
    <dgm:cxn modelId="{F7CBB93C-DFF5-4D50-B0C3-34D1E6629790}" type="presParOf" srcId="{E4413D52-F30C-4E34-BADA-8AF80D4973E7}" destId="{0ABB3C6C-C556-4C53-94E6-B064737729A5}" srcOrd="1" destOrd="0" presId="urn:microsoft.com/office/officeart/2005/8/layout/pyramid1"/>
    <dgm:cxn modelId="{772BFF60-7E0F-4545-ACBF-8AA60B52FD56}" type="presParOf" srcId="{0ABB3C6C-C556-4C53-94E6-B064737729A5}" destId="{2FAE0972-95EA-4B62-88B5-0652C87D5F8D}" srcOrd="0" destOrd="0" presId="urn:microsoft.com/office/officeart/2005/8/layout/pyramid1"/>
    <dgm:cxn modelId="{1FCC2A23-7305-45F8-B103-1C4808D50436}" type="presParOf" srcId="{0ABB3C6C-C556-4C53-94E6-B064737729A5}" destId="{8A3A3462-DA48-4E74-BFA9-5B47BE2872EA}" srcOrd="1" destOrd="0" presId="urn:microsoft.com/office/officeart/2005/8/layout/pyramid1"/>
    <dgm:cxn modelId="{9F69BEBC-D605-475D-A6BF-7840C2F6A402}" type="presParOf" srcId="{E4413D52-F30C-4E34-BADA-8AF80D4973E7}" destId="{93B5FEDE-395F-4C75-8ECD-0EFE28C102A3}" srcOrd="2" destOrd="0" presId="urn:microsoft.com/office/officeart/2005/8/layout/pyramid1"/>
    <dgm:cxn modelId="{2872F665-3C62-4971-A450-9EF6F88146D8}" type="presParOf" srcId="{93B5FEDE-395F-4C75-8ECD-0EFE28C102A3}" destId="{384BAA47-31FD-4AD8-B02F-2EAD7EFB982D}" srcOrd="0" destOrd="0" presId="urn:microsoft.com/office/officeart/2005/8/layout/pyramid1"/>
    <dgm:cxn modelId="{BBF6993B-5FC3-46AD-B17C-95E0980C7533}" type="presParOf" srcId="{93B5FEDE-395F-4C75-8ECD-0EFE28C102A3}" destId="{3C837CAE-2CFB-47CE-869A-750ACFEA31D5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E17414-1B5B-46B1-B614-3AAFCA48697E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da-DK"/>
        </a:p>
      </dgm:t>
    </dgm:pt>
    <dgm:pt modelId="{D92AA6B2-2E86-4053-9E39-117037B3E709}">
      <dgm:prSet phldrT="[Tekst]" phldr="1"/>
      <dgm:spPr/>
      <dgm:t>
        <a:bodyPr/>
        <a:lstStyle/>
        <a:p>
          <a:endParaRPr lang="da-DK"/>
        </a:p>
      </dgm:t>
    </dgm:pt>
    <dgm:pt modelId="{0A29E470-36F6-407D-9146-E476D1391DE7}" type="parTrans" cxnId="{451ACFEA-F08F-4F79-9D86-8E1B08F7ADEB}">
      <dgm:prSet/>
      <dgm:spPr/>
      <dgm:t>
        <a:bodyPr/>
        <a:lstStyle/>
        <a:p>
          <a:endParaRPr lang="da-DK"/>
        </a:p>
      </dgm:t>
    </dgm:pt>
    <dgm:pt modelId="{4CF17773-D2CA-440B-9DA8-F22EC8EFA56A}" type="sibTrans" cxnId="{451ACFEA-F08F-4F79-9D86-8E1B08F7ADEB}">
      <dgm:prSet/>
      <dgm:spPr/>
      <dgm:t>
        <a:bodyPr/>
        <a:lstStyle/>
        <a:p>
          <a:endParaRPr lang="da-DK"/>
        </a:p>
      </dgm:t>
    </dgm:pt>
    <dgm:pt modelId="{71C7ECA4-6CA5-492C-872F-0E448791D3EE}">
      <dgm:prSet phldrT="[Tekst]" phldr="1"/>
      <dgm:spPr/>
      <dgm:t>
        <a:bodyPr/>
        <a:lstStyle/>
        <a:p>
          <a:endParaRPr lang="da-DK"/>
        </a:p>
      </dgm:t>
    </dgm:pt>
    <dgm:pt modelId="{9DB1D13B-BF41-4816-9546-73FE13A69B11}" type="parTrans" cxnId="{5B7EC820-B202-4E77-94EC-68A11767CFF8}">
      <dgm:prSet/>
      <dgm:spPr/>
      <dgm:t>
        <a:bodyPr/>
        <a:lstStyle/>
        <a:p>
          <a:endParaRPr lang="da-DK"/>
        </a:p>
      </dgm:t>
    </dgm:pt>
    <dgm:pt modelId="{EDA99B72-A705-42AA-9B97-087402AACD6A}" type="sibTrans" cxnId="{5B7EC820-B202-4E77-94EC-68A11767CFF8}">
      <dgm:prSet/>
      <dgm:spPr/>
      <dgm:t>
        <a:bodyPr/>
        <a:lstStyle/>
        <a:p>
          <a:endParaRPr lang="da-DK"/>
        </a:p>
      </dgm:t>
    </dgm:pt>
    <dgm:pt modelId="{22695EFA-5751-4B50-A2F3-434B25BCE565}">
      <dgm:prSet phldrT="[Tekst]" phldr="1"/>
      <dgm:spPr/>
      <dgm:t>
        <a:bodyPr/>
        <a:lstStyle/>
        <a:p>
          <a:endParaRPr lang="da-DK"/>
        </a:p>
      </dgm:t>
    </dgm:pt>
    <dgm:pt modelId="{51676CCB-4C26-420F-9B47-58D579F33031}" type="parTrans" cxnId="{CA41F107-8B19-4630-B4FA-1E6C7C7D3474}">
      <dgm:prSet/>
      <dgm:spPr/>
      <dgm:t>
        <a:bodyPr/>
        <a:lstStyle/>
        <a:p>
          <a:endParaRPr lang="da-DK"/>
        </a:p>
      </dgm:t>
    </dgm:pt>
    <dgm:pt modelId="{C16C1383-F269-4956-8AD3-A2A238C1818A}" type="sibTrans" cxnId="{CA41F107-8B19-4630-B4FA-1E6C7C7D3474}">
      <dgm:prSet/>
      <dgm:spPr/>
      <dgm:t>
        <a:bodyPr/>
        <a:lstStyle/>
        <a:p>
          <a:endParaRPr lang="da-DK"/>
        </a:p>
      </dgm:t>
    </dgm:pt>
    <dgm:pt modelId="{9977452F-0C02-4D37-AB3F-4144DA84BE04}" type="pres">
      <dgm:prSet presAssocID="{60E17414-1B5B-46B1-B614-3AAFCA48697E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857A935F-AC52-4B9D-A617-088E33767296}" type="pres">
      <dgm:prSet presAssocID="{60E17414-1B5B-46B1-B614-3AAFCA48697E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3931EF4-AE67-48FA-8EA5-8CE59C5E1ED4}" type="pres">
      <dgm:prSet presAssocID="{60E17414-1B5B-46B1-B614-3AAFCA48697E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12D279D3-093F-4B03-AFB8-45439E6F4595}" type="pres">
      <dgm:prSet presAssocID="{60E17414-1B5B-46B1-B614-3AAFCA48697E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5C534D4A-DCDD-4E45-9541-66041BAA5E5D}" type="pres">
      <dgm:prSet presAssocID="{60E17414-1B5B-46B1-B614-3AAFCA48697E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5B7EC820-B202-4E77-94EC-68A11767CFF8}" srcId="{60E17414-1B5B-46B1-B614-3AAFCA48697E}" destId="{71C7ECA4-6CA5-492C-872F-0E448791D3EE}" srcOrd="1" destOrd="0" parTransId="{9DB1D13B-BF41-4816-9546-73FE13A69B11}" sibTransId="{EDA99B72-A705-42AA-9B97-087402AACD6A}"/>
    <dgm:cxn modelId="{CA41F107-8B19-4630-B4FA-1E6C7C7D3474}" srcId="{60E17414-1B5B-46B1-B614-3AAFCA48697E}" destId="{22695EFA-5751-4B50-A2F3-434B25BCE565}" srcOrd="2" destOrd="0" parTransId="{51676CCB-4C26-420F-9B47-58D579F33031}" sibTransId="{C16C1383-F269-4956-8AD3-A2A238C1818A}"/>
    <dgm:cxn modelId="{451ACFEA-F08F-4F79-9D86-8E1B08F7ADEB}" srcId="{60E17414-1B5B-46B1-B614-3AAFCA48697E}" destId="{D92AA6B2-2E86-4053-9E39-117037B3E709}" srcOrd="0" destOrd="0" parTransId="{0A29E470-36F6-407D-9146-E476D1391DE7}" sibTransId="{4CF17773-D2CA-440B-9DA8-F22EC8EFA56A}"/>
    <dgm:cxn modelId="{1FB9BDEB-38BF-4109-9E1B-5F9DDC30DA0F}" type="presOf" srcId="{71C7ECA4-6CA5-492C-872F-0E448791D3EE}" destId="{73931EF4-AE67-48FA-8EA5-8CE59C5E1ED4}" srcOrd="0" destOrd="0" presId="urn:microsoft.com/office/officeart/2005/8/layout/pyramid4"/>
    <dgm:cxn modelId="{E1595EAF-063F-4D57-ADE1-2DF7C7673CDA}" type="presOf" srcId="{D92AA6B2-2E86-4053-9E39-117037B3E709}" destId="{857A935F-AC52-4B9D-A617-088E33767296}" srcOrd="0" destOrd="0" presId="urn:microsoft.com/office/officeart/2005/8/layout/pyramid4"/>
    <dgm:cxn modelId="{E1ADBD96-14C7-41B7-9ECB-35350543B755}" type="presOf" srcId="{60E17414-1B5B-46B1-B614-3AAFCA48697E}" destId="{9977452F-0C02-4D37-AB3F-4144DA84BE04}" srcOrd="0" destOrd="0" presId="urn:microsoft.com/office/officeart/2005/8/layout/pyramid4"/>
    <dgm:cxn modelId="{22382FB8-D18A-4534-9E91-B653E11BFB8E}" type="presOf" srcId="{22695EFA-5751-4B50-A2F3-434B25BCE565}" destId="{12D279D3-093F-4B03-AFB8-45439E6F4595}" srcOrd="0" destOrd="0" presId="urn:microsoft.com/office/officeart/2005/8/layout/pyramid4"/>
    <dgm:cxn modelId="{C9617E29-0004-4D8C-BDB9-D8CCD06C2E31}" type="presParOf" srcId="{9977452F-0C02-4D37-AB3F-4144DA84BE04}" destId="{857A935F-AC52-4B9D-A617-088E33767296}" srcOrd="0" destOrd="0" presId="urn:microsoft.com/office/officeart/2005/8/layout/pyramid4"/>
    <dgm:cxn modelId="{FB6A0D58-2CD1-46C2-BD89-C7674E7FB98E}" type="presParOf" srcId="{9977452F-0C02-4D37-AB3F-4144DA84BE04}" destId="{73931EF4-AE67-48FA-8EA5-8CE59C5E1ED4}" srcOrd="1" destOrd="0" presId="urn:microsoft.com/office/officeart/2005/8/layout/pyramid4"/>
    <dgm:cxn modelId="{62E761C8-8007-4813-82BC-A54A3E57B8C0}" type="presParOf" srcId="{9977452F-0C02-4D37-AB3F-4144DA84BE04}" destId="{12D279D3-093F-4B03-AFB8-45439E6F4595}" srcOrd="2" destOrd="0" presId="urn:microsoft.com/office/officeart/2005/8/layout/pyramid4"/>
    <dgm:cxn modelId="{745DE9B0-A717-45D3-BE70-6961D3AD35E2}" type="presParOf" srcId="{9977452F-0C02-4D37-AB3F-4144DA84BE04}" destId="{5C534D4A-DCDD-4E45-9541-66041BAA5E5D}" srcOrd="3" destOrd="0" presId="urn:microsoft.com/office/officeart/2005/8/layout/pyramid4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838E04-5904-4D35-8C10-73BEC97D9EF1}">
      <dsp:nvSpPr>
        <dsp:cNvPr id="0" name=""/>
        <dsp:cNvSpPr/>
      </dsp:nvSpPr>
      <dsp:spPr>
        <a:xfrm>
          <a:off x="2743200" y="0"/>
          <a:ext cx="2743199" cy="1508654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700" kern="1200" dirty="0" err="1" smtClean="0"/>
            <a:t>Concentrated</a:t>
          </a:r>
          <a:endParaRPr lang="da-DK" sz="3700" kern="1200" dirty="0" smtClean="0"/>
        </a:p>
      </dsp:txBody>
      <dsp:txXfrm>
        <a:off x="2743200" y="0"/>
        <a:ext cx="2743199" cy="1508654"/>
      </dsp:txXfrm>
    </dsp:sp>
    <dsp:sp modelId="{2FAE0972-95EA-4B62-88B5-0652C87D5F8D}">
      <dsp:nvSpPr>
        <dsp:cNvPr id="0" name=""/>
        <dsp:cNvSpPr/>
      </dsp:nvSpPr>
      <dsp:spPr>
        <a:xfrm>
          <a:off x="1371600" y="1508654"/>
          <a:ext cx="5486399" cy="1508654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700" kern="1200" dirty="0" smtClean="0"/>
            <a:t>More in </a:t>
          </a:r>
          <a:r>
            <a:rPr lang="da-DK" sz="3700" kern="1200" dirty="0" err="1" smtClean="0"/>
            <a:t>dept</a:t>
          </a:r>
          <a:endParaRPr lang="da-DK" sz="3700" kern="1200" dirty="0"/>
        </a:p>
      </dsp:txBody>
      <dsp:txXfrm>
        <a:off x="2331720" y="1508654"/>
        <a:ext cx="3566160" cy="1508654"/>
      </dsp:txXfrm>
    </dsp:sp>
    <dsp:sp modelId="{384BAA47-31FD-4AD8-B02F-2EAD7EFB982D}">
      <dsp:nvSpPr>
        <dsp:cNvPr id="0" name=""/>
        <dsp:cNvSpPr/>
      </dsp:nvSpPr>
      <dsp:spPr>
        <a:xfrm>
          <a:off x="0" y="3017308"/>
          <a:ext cx="8229600" cy="1508654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700" kern="1200" dirty="0" err="1" smtClean="0"/>
            <a:t>Even</a:t>
          </a:r>
          <a:r>
            <a:rPr lang="da-DK" sz="3700" kern="1200" dirty="0" smtClean="0"/>
            <a:t> more </a:t>
          </a:r>
          <a:r>
            <a:rPr lang="da-DK" sz="3700" kern="1200" dirty="0" err="1" smtClean="0"/>
            <a:t>about</a:t>
          </a:r>
          <a:r>
            <a:rPr lang="da-DK" sz="3700" kern="1200" dirty="0" smtClean="0"/>
            <a:t> the same story </a:t>
          </a:r>
          <a:endParaRPr lang="da-DK" sz="3700" kern="1200" dirty="0"/>
        </a:p>
      </dsp:txBody>
      <dsp:txXfrm>
        <a:off x="1440179" y="3017308"/>
        <a:ext cx="5349240" cy="1508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66A303-4C8C-46B0-B261-CD7BA7DCA4CF}" type="datetimeFigureOut">
              <a:rPr lang="da-DK" smtClean="0"/>
              <a:pPr/>
              <a:t>09-07-2015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5CB3B-D5DD-4F3A-92EB-68277D798F5C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8954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1337B0CC-564D-49A5-BDA0-2E0573998B67}" type="datetimeFigureOut">
              <a:rPr lang="da-DK" smtClean="0"/>
              <a:pPr/>
              <a:t>09-07-2015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0ABA533-2468-4914-B437-0F0CD42A6263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59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815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76355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65203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2220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0694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9429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95214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91879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34310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39503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6775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03893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44801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0750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15813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30123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24727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55662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98231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76580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331360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29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3164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55447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1985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04324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26309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20701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455685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81935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3935431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051995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244710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39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6498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148165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40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171528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41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146544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42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147648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43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28677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44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123023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45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013743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46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7136293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47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8542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0223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DE2FC-53C2-456C-B8B1-20282B16037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34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9512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0643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A533-2468-4914-B437-0F0CD42A6263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6497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CD2E-C3A0-464F-8F43-C45B5A81EF34}" type="datetime1">
              <a:rPr lang="da-DK" smtClean="0"/>
              <a:pPr/>
              <a:t>09-07-2015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EE60-DD00-4E1B-B88D-FECC12878B7C}" type="datetime1">
              <a:rPr lang="da-DK" smtClean="0"/>
              <a:pPr/>
              <a:t>09-07-2015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1E0F9-2BD7-4FB9-97BC-22073B82CBCA}" type="datetime1">
              <a:rPr lang="da-DK" smtClean="0"/>
              <a:pPr/>
              <a:t>09-07-2015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1143-AE1D-4726-B5BA-71F717994BE1}" type="datetime1">
              <a:rPr lang="da-DK" smtClean="0"/>
              <a:pPr/>
              <a:t>09-07-2015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C379C-D717-435C-8D92-5B98F661AFBA}" type="datetime1">
              <a:rPr lang="da-DK" smtClean="0"/>
              <a:pPr/>
              <a:t>09-07-2015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3465-E527-41B5-B42D-390E07FBBD59}" type="datetime1">
              <a:rPr lang="da-DK" smtClean="0"/>
              <a:pPr/>
              <a:t>09-07-2015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D6F6C-264D-4119-B176-3F618CC85AEE}" type="datetime1">
              <a:rPr lang="da-DK" smtClean="0"/>
              <a:pPr/>
              <a:t>09-07-2015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75B6-9224-46FA-BC36-7D4FBD3A4B2A}" type="datetime1">
              <a:rPr lang="da-DK" smtClean="0"/>
              <a:pPr/>
              <a:t>09-07-2015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6325-78B6-44E3-9E21-16CC1F9E2D12}" type="datetime1">
              <a:rPr lang="da-DK" smtClean="0"/>
              <a:pPr/>
              <a:t>09-07-2015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7EC0-A084-404F-97FD-62EFF7CC7529}" type="datetime1">
              <a:rPr lang="da-DK" smtClean="0"/>
              <a:pPr/>
              <a:t>09-07-2015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4145-6F29-450C-BED3-399F359060B0}" type="datetime1">
              <a:rPr lang="da-DK" smtClean="0"/>
              <a:pPr/>
              <a:t>09-07-2015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692A8-7CCE-4B41-94C5-44BCFABBC141}" type="datetime1">
              <a:rPr lang="da-DK" smtClean="0"/>
              <a:pPr/>
              <a:t>09-07-2015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1E30A-162F-4394-B92C-00732106FE77}" type="slidenum">
              <a:rPr lang="da-DK" smtClean="0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kapowsoftware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ikileaks.org/wiki/CIA_report_into_shoring_up_Afghan_war_support_in_Western_Europe,_11_Mar_2010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wcenter.org/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wcenter.org/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da.wikipedia.org/wiki/Carl_Bernstein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.wikipedia.org/wiki/Bob_Woodwar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orlddatabaseofhappiness.eur.nl/trendnat/framepage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atistikbanken.dk/statbank5a/default.asp?w=128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755576" y="2636912"/>
            <a:ext cx="6400800" cy="1752600"/>
          </a:xfrm>
        </p:spPr>
        <p:txBody>
          <a:bodyPr/>
          <a:lstStyle/>
          <a:p>
            <a:r>
              <a:rPr lang="da-DK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–</a:t>
            </a:r>
            <a:r>
              <a:rPr lang="da-DK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da-DK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</a:t>
            </a:r>
            <a:r>
              <a:rPr lang="da-DK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da-DK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getting</a:t>
            </a:r>
            <a:r>
              <a:rPr lang="da-DK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storys </a:t>
            </a:r>
            <a:r>
              <a:rPr lang="da-DK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da-DK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da-DK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</a:t>
            </a:r>
            <a:r>
              <a:rPr lang="da-DK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 </a:t>
            </a:r>
            <a:endParaRPr lang="da-DK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Billede 3" descr="Eurane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836712"/>
            <a:ext cx="4547636" cy="762174"/>
          </a:xfrm>
          <a:prstGeom prst="rect">
            <a:avLst/>
          </a:prstGeom>
        </p:spPr>
      </p:pic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Robots – attacker or helper   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Robots can search or monitor</a:t>
            </a:r>
          </a:p>
          <a:p>
            <a:r>
              <a:rPr lang="en-US" dirty="0" smtClean="0"/>
              <a:t>The law is unclear – because you can duplicate complete databases</a:t>
            </a:r>
          </a:p>
          <a:p>
            <a:r>
              <a:rPr lang="en-US" dirty="0" smtClean="0"/>
              <a:t>Robots are unpopular because they are believed to overload databases – NOT TRUE</a:t>
            </a:r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and where to find robots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http://kapowsoftware.com/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Eurovision to Mafia</a:t>
            </a:r>
            <a:endParaRPr lang="en-US" dirty="0"/>
          </a:p>
        </p:txBody>
      </p:sp>
      <p:pic>
        <p:nvPicPr>
          <p:cNvPr id="5" name="Pladsholder til indhold 4" descr="PB_01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86000" y="2386806"/>
            <a:ext cx="4572000" cy="2952750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12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future- specialist journalists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http://wikileaks.org/wiki/CIA_report_into_shoring_up_Afghan_war_support_in_Western_Europe,_11_Mar_2010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What is true, what is not? </a:t>
            </a:r>
          </a:p>
          <a:p>
            <a:r>
              <a:rPr lang="en-US" dirty="0" smtClean="0"/>
              <a:t>Journalists whit computer and analytic skills </a:t>
            </a:r>
          </a:p>
          <a:p>
            <a:r>
              <a:rPr lang="en-US" dirty="0" smtClean="0"/>
              <a:t>Demanded a close corporation between journalists and programmers </a:t>
            </a:r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14</a:t>
            </a:fld>
            <a:endParaRPr lang="da-DK"/>
          </a:p>
        </p:txBody>
      </p:sp>
      <p:pic>
        <p:nvPicPr>
          <p:cNvPr id="3" name="Billede 2" descr="Eurane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98182" y="3047913"/>
            <a:ext cx="4547636" cy="762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/>
              <a:t>What is a typical news story </a:t>
            </a:r>
            <a:r>
              <a:rPr lang="da-DK"/>
              <a:t/>
            </a:r>
            <a:br>
              <a:rPr lang="da-DK"/>
            </a:b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Actuality</a:t>
            </a:r>
            <a:r>
              <a:rPr lang="da-DK" dirty="0" smtClean="0"/>
              <a:t> </a:t>
            </a:r>
          </a:p>
          <a:p>
            <a:r>
              <a:rPr lang="da-DK" dirty="0" err="1" smtClean="0"/>
              <a:t>Important</a:t>
            </a:r>
            <a:r>
              <a:rPr lang="da-DK" dirty="0" smtClean="0"/>
              <a:t> </a:t>
            </a:r>
          </a:p>
          <a:p>
            <a:r>
              <a:rPr lang="en-US" dirty="0"/>
              <a:t>I</a:t>
            </a:r>
            <a:r>
              <a:rPr lang="en-US" dirty="0" smtClean="0"/>
              <a:t>dentification</a:t>
            </a:r>
            <a:endParaRPr lang="da-DK" dirty="0" smtClean="0"/>
          </a:p>
          <a:p>
            <a:r>
              <a:rPr lang="da-DK" dirty="0" smtClean="0"/>
              <a:t>Sensation </a:t>
            </a:r>
            <a:endParaRPr lang="da-DK" dirty="0"/>
          </a:p>
          <a:p>
            <a:r>
              <a:rPr lang="da-DK" dirty="0" err="1" smtClean="0"/>
              <a:t>Exclusive</a:t>
            </a:r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15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/>
              <a:t>What is a typical news story </a:t>
            </a:r>
            <a:r>
              <a:rPr lang="da-DK"/>
              <a:t/>
            </a:r>
            <a:br>
              <a:rPr lang="da-DK"/>
            </a:br>
            <a:endParaRPr lang="da-DK"/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16</a:t>
            </a:fld>
            <a:endParaRPr lang="da-DK"/>
          </a:p>
        </p:txBody>
      </p:sp>
      <p:sp>
        <p:nvSpPr>
          <p:cNvPr id="6" name="Tekstboks 5"/>
          <p:cNvSpPr txBox="1"/>
          <p:nvPr/>
        </p:nvSpPr>
        <p:spPr>
          <a:xfrm>
            <a:off x="6300192" y="206084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/>
              <a:t>When</a:t>
            </a:r>
            <a:r>
              <a:rPr lang="da-DK" dirty="0" smtClean="0"/>
              <a:t>, </a:t>
            </a:r>
            <a:r>
              <a:rPr lang="da-DK" dirty="0" err="1" smtClean="0"/>
              <a:t>what</a:t>
            </a:r>
            <a:r>
              <a:rPr lang="da-DK" dirty="0" smtClean="0"/>
              <a:t>, </a:t>
            </a:r>
            <a:r>
              <a:rPr lang="da-DK" dirty="0" err="1" smtClean="0"/>
              <a:t>how</a:t>
            </a:r>
            <a:r>
              <a:rPr lang="da-DK" dirty="0" smtClean="0"/>
              <a:t>…</a:t>
            </a:r>
            <a:endParaRPr lang="da-DK" dirty="0"/>
          </a:p>
        </p:txBody>
      </p:sp>
      <p:sp>
        <p:nvSpPr>
          <p:cNvPr id="7" name="Tekstboks 6"/>
          <p:cNvSpPr txBox="1"/>
          <p:nvPr/>
        </p:nvSpPr>
        <p:spPr>
          <a:xfrm>
            <a:off x="6876256" y="342900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/>
              <a:t>Who</a:t>
            </a:r>
            <a:r>
              <a:rPr lang="da-DK" dirty="0" smtClean="0"/>
              <a:t> </a:t>
            </a:r>
            <a:r>
              <a:rPr lang="da-DK" dirty="0" err="1" smtClean="0"/>
              <a:t>says</a:t>
            </a:r>
            <a:r>
              <a:rPr lang="da-DK" dirty="0" smtClean="0"/>
              <a:t> </a:t>
            </a:r>
            <a:r>
              <a:rPr lang="da-DK" dirty="0" err="1" smtClean="0"/>
              <a:t>what</a:t>
            </a:r>
            <a:r>
              <a:rPr lang="da-DK" dirty="0" smtClean="0"/>
              <a:t>, for and </a:t>
            </a:r>
            <a:r>
              <a:rPr lang="da-DK" dirty="0" err="1" smtClean="0"/>
              <a:t>against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The classical news </a:t>
            </a:r>
            <a:r>
              <a:rPr lang="en-US" dirty="0" smtClean="0"/>
              <a:t>story is just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When</a:t>
            </a:r>
            <a:endParaRPr lang="da-DK" dirty="0" smtClean="0"/>
          </a:p>
          <a:p>
            <a:r>
              <a:rPr lang="da-DK" dirty="0" err="1" smtClean="0"/>
              <a:t>How</a:t>
            </a:r>
            <a:endParaRPr lang="da-DK" dirty="0" smtClean="0"/>
          </a:p>
          <a:p>
            <a:r>
              <a:rPr lang="da-DK" dirty="0" err="1" smtClean="0"/>
              <a:t>What</a:t>
            </a:r>
            <a:endParaRPr lang="da-DK" dirty="0" smtClean="0"/>
          </a:p>
          <a:p>
            <a:r>
              <a:rPr lang="da-DK" dirty="0" err="1" smtClean="0"/>
              <a:t>Why</a:t>
            </a:r>
            <a:r>
              <a:rPr lang="da-DK" dirty="0" smtClean="0"/>
              <a:t> </a:t>
            </a:r>
          </a:p>
          <a:p>
            <a:r>
              <a:rPr lang="da-DK" dirty="0" smtClean="0"/>
              <a:t>…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17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18</a:t>
            </a:fld>
            <a:endParaRPr lang="da-DK"/>
          </a:p>
        </p:txBody>
      </p:sp>
      <p:pic>
        <p:nvPicPr>
          <p:cNvPr id="3" name="Billede 2" descr="Eurane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98182" y="3047913"/>
            <a:ext cx="4547636" cy="762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Story telling,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Franklin: Journalism is the boring end of an interesting story 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19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can help you with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Basic Statistic – “inflation has in EU now reached …”</a:t>
            </a:r>
          </a:p>
          <a:p>
            <a:r>
              <a:rPr lang="en-US" dirty="0" smtClean="0"/>
              <a:t>Illustrations - Google map</a:t>
            </a:r>
          </a:p>
          <a:p>
            <a:r>
              <a:rPr lang="en-US" dirty="0" smtClean="0"/>
              <a:t>Search robots – getting you the data or update</a:t>
            </a:r>
          </a:p>
          <a:p>
            <a:r>
              <a:rPr lang="en-US" dirty="0" smtClean="0"/>
              <a:t>Advanced filtering – linking data's</a:t>
            </a:r>
          </a:p>
          <a:p>
            <a:r>
              <a:rPr lang="en-US" dirty="0" smtClean="0"/>
              <a:t>Advanced programs, like Eurovision contest, or the most unpopular politician, Mafia web</a:t>
            </a:r>
          </a:p>
          <a:p>
            <a:r>
              <a:rPr lang="en-US" dirty="0" smtClean="0"/>
              <a:t>Treating huge data-sets, wiki leaks etc </a:t>
            </a:r>
          </a:p>
          <a:p>
            <a:r>
              <a:rPr lang="en-US" dirty="0" smtClean="0"/>
              <a:t>Surveys </a:t>
            </a:r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Story telling,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Uses</a:t>
            </a:r>
            <a:r>
              <a:rPr lang="da-DK" dirty="0" smtClean="0"/>
              <a:t> the same terms as fiction</a:t>
            </a:r>
          </a:p>
          <a:p>
            <a:r>
              <a:rPr lang="da-DK" dirty="0" smtClean="0"/>
              <a:t>Is </a:t>
            </a:r>
            <a:r>
              <a:rPr lang="da-DK" dirty="0" err="1" smtClean="0"/>
              <a:t>very</a:t>
            </a:r>
            <a:r>
              <a:rPr lang="da-DK" dirty="0" smtClean="0"/>
              <a:t> heavy in research</a:t>
            </a:r>
          </a:p>
          <a:p>
            <a:r>
              <a:rPr lang="da-DK" dirty="0" err="1" smtClean="0"/>
              <a:t>Uses</a:t>
            </a:r>
            <a:r>
              <a:rPr lang="da-DK" dirty="0" smtClean="0"/>
              <a:t> </a:t>
            </a:r>
            <a:r>
              <a:rPr lang="da-DK" dirty="0" err="1" smtClean="0"/>
              <a:t>both</a:t>
            </a:r>
            <a:r>
              <a:rPr lang="da-DK" dirty="0" smtClean="0"/>
              <a:t> </a:t>
            </a:r>
            <a:r>
              <a:rPr lang="da-DK" dirty="0" err="1" smtClean="0"/>
              <a:t>left</a:t>
            </a:r>
            <a:r>
              <a:rPr lang="da-DK" dirty="0" smtClean="0"/>
              <a:t> and right part of the </a:t>
            </a:r>
            <a:r>
              <a:rPr lang="da-DK" dirty="0" err="1" smtClean="0"/>
              <a:t>brain</a:t>
            </a:r>
            <a:endParaRPr lang="da-DK" dirty="0" smtClean="0"/>
          </a:p>
          <a:p>
            <a:r>
              <a:rPr lang="da-DK" dirty="0" err="1" smtClean="0"/>
              <a:t>Much</a:t>
            </a:r>
            <a:r>
              <a:rPr lang="da-DK" dirty="0" smtClean="0"/>
              <a:t> </a:t>
            </a:r>
            <a:r>
              <a:rPr lang="da-DK" dirty="0" err="1" smtClean="0"/>
              <a:t>better</a:t>
            </a:r>
            <a:r>
              <a:rPr lang="da-DK" dirty="0" smtClean="0"/>
              <a:t> </a:t>
            </a:r>
            <a:r>
              <a:rPr lang="da-DK" dirty="0" err="1" smtClean="0"/>
              <a:t>impact</a:t>
            </a:r>
            <a:endParaRPr lang="da-DK" dirty="0" smtClean="0"/>
          </a:p>
          <a:p>
            <a:r>
              <a:rPr lang="da-DK" dirty="0" err="1" smtClean="0"/>
              <a:t>Demands</a:t>
            </a:r>
            <a:r>
              <a:rPr lang="da-DK" dirty="0" smtClean="0"/>
              <a:t> </a:t>
            </a:r>
            <a:r>
              <a:rPr lang="en-US" dirty="0"/>
              <a:t>discipline 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20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Story telling,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dirty="0" smtClean="0"/>
              <a:t>Tom </a:t>
            </a:r>
            <a:r>
              <a:rPr lang="da-DK" dirty="0" err="1" smtClean="0"/>
              <a:t>Wolfes</a:t>
            </a:r>
            <a:r>
              <a:rPr lang="da-DK" dirty="0" smtClean="0"/>
              <a:t> </a:t>
            </a:r>
            <a:r>
              <a:rPr lang="da-DK" dirty="0" err="1" smtClean="0"/>
              <a:t>rules</a:t>
            </a:r>
            <a:r>
              <a:rPr lang="da-DK" dirty="0" smtClean="0"/>
              <a:t>:</a:t>
            </a:r>
          </a:p>
          <a:p>
            <a:r>
              <a:rPr lang="en-US" dirty="0"/>
              <a:t>Think in scenarios</a:t>
            </a:r>
            <a:endParaRPr lang="da-DK" dirty="0"/>
          </a:p>
          <a:p>
            <a:r>
              <a:rPr lang="en-US" dirty="0"/>
              <a:t>Use the spoken word and dialogs </a:t>
            </a:r>
            <a:endParaRPr lang="da-DK" dirty="0"/>
          </a:p>
          <a:p>
            <a:r>
              <a:rPr lang="en-US" dirty="0"/>
              <a:t>See concrete details that tell your story  </a:t>
            </a:r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21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Story telling,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Remember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the </a:t>
            </a:r>
            <a:r>
              <a:rPr lang="da-DK" dirty="0" err="1" smtClean="0"/>
              <a:t>reader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smell</a:t>
            </a:r>
            <a:r>
              <a:rPr lang="da-DK" dirty="0" smtClean="0"/>
              <a:t>, </a:t>
            </a:r>
            <a:r>
              <a:rPr lang="da-DK" dirty="0" err="1" smtClean="0"/>
              <a:t>hear</a:t>
            </a:r>
            <a:r>
              <a:rPr lang="da-DK" dirty="0" smtClean="0"/>
              <a:t>, </a:t>
            </a:r>
            <a:r>
              <a:rPr lang="da-DK" dirty="0" err="1" smtClean="0"/>
              <a:t>see</a:t>
            </a:r>
            <a:r>
              <a:rPr lang="da-DK" dirty="0" smtClean="0"/>
              <a:t>, and </a:t>
            </a:r>
            <a:r>
              <a:rPr lang="da-DK" dirty="0" err="1" smtClean="0"/>
              <a:t>feel</a:t>
            </a:r>
            <a:r>
              <a:rPr lang="da-DK" dirty="0" smtClean="0"/>
              <a:t>.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22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But </a:t>
            </a:r>
            <a:r>
              <a:rPr lang="da-DK" dirty="0" err="1" smtClean="0"/>
              <a:t>how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23</a:t>
            </a:fld>
            <a:endParaRPr lang="da-DK"/>
          </a:p>
        </p:txBody>
      </p:sp>
      <p:sp>
        <p:nvSpPr>
          <p:cNvPr id="5" name="Tekstboks 4"/>
          <p:cNvSpPr txBox="1"/>
          <p:nvPr/>
        </p:nvSpPr>
        <p:spPr>
          <a:xfrm>
            <a:off x="467544" y="1988840"/>
            <a:ext cx="1368152" cy="67710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dirty="0" smtClean="0"/>
              <a:t>The </a:t>
            </a:r>
            <a:r>
              <a:rPr lang="da-DK" sz="2000" dirty="0" err="1" smtClean="0"/>
              <a:t>first</a:t>
            </a:r>
            <a:r>
              <a:rPr lang="da-DK" dirty="0" smtClean="0"/>
              <a:t> scene</a:t>
            </a:r>
            <a:endParaRPr lang="da-DK" dirty="0"/>
          </a:p>
        </p:txBody>
      </p:sp>
      <p:sp>
        <p:nvSpPr>
          <p:cNvPr id="6" name="Højrepil 5"/>
          <p:cNvSpPr/>
          <p:nvPr/>
        </p:nvSpPr>
        <p:spPr>
          <a:xfrm flipV="1">
            <a:off x="1979712" y="2492896"/>
            <a:ext cx="504056" cy="982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boks 6"/>
          <p:cNvSpPr txBox="1"/>
          <p:nvPr/>
        </p:nvSpPr>
        <p:spPr>
          <a:xfrm>
            <a:off x="2555776" y="256490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Facts </a:t>
            </a:r>
            <a:endParaRPr lang="da-DK" dirty="0"/>
          </a:p>
        </p:txBody>
      </p:sp>
      <p:sp>
        <p:nvSpPr>
          <p:cNvPr id="8" name="Højrepil 7"/>
          <p:cNvSpPr/>
          <p:nvPr/>
        </p:nvSpPr>
        <p:spPr>
          <a:xfrm>
            <a:off x="3491880" y="2780928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boks 8"/>
          <p:cNvSpPr txBox="1"/>
          <p:nvPr/>
        </p:nvSpPr>
        <p:spPr>
          <a:xfrm>
            <a:off x="4139952" y="270892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New scene</a:t>
            </a:r>
            <a:endParaRPr lang="da-DK" dirty="0"/>
          </a:p>
        </p:txBody>
      </p:sp>
      <p:sp>
        <p:nvSpPr>
          <p:cNvPr id="10" name="Højrepil 9"/>
          <p:cNvSpPr/>
          <p:nvPr/>
        </p:nvSpPr>
        <p:spPr>
          <a:xfrm>
            <a:off x="4860032" y="3068960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Tekstboks 10"/>
          <p:cNvSpPr txBox="1"/>
          <p:nvPr/>
        </p:nvSpPr>
        <p:spPr>
          <a:xfrm>
            <a:off x="5580112" y="31409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Facts</a:t>
            </a:r>
            <a:endParaRPr lang="da-DK" dirty="0"/>
          </a:p>
        </p:txBody>
      </p:sp>
      <p:sp>
        <p:nvSpPr>
          <p:cNvPr id="12" name="Højrepil 11"/>
          <p:cNvSpPr/>
          <p:nvPr/>
        </p:nvSpPr>
        <p:spPr>
          <a:xfrm>
            <a:off x="6228184" y="3356992"/>
            <a:ext cx="79208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Tekstboks 12"/>
          <p:cNvSpPr txBox="1"/>
          <p:nvPr/>
        </p:nvSpPr>
        <p:spPr>
          <a:xfrm>
            <a:off x="6948264" y="3356992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The hammer</a:t>
            </a:r>
            <a:endParaRPr lang="da-DK" sz="2400" dirty="0"/>
          </a:p>
        </p:txBody>
      </p:sp>
      <p:sp>
        <p:nvSpPr>
          <p:cNvPr id="14" name="Opadbuet pil 13"/>
          <p:cNvSpPr/>
          <p:nvPr/>
        </p:nvSpPr>
        <p:spPr>
          <a:xfrm>
            <a:off x="1115616" y="4293096"/>
            <a:ext cx="6408712" cy="129614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Story telling,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dirty="0" smtClean="0"/>
              <a:t>Studies show:</a:t>
            </a:r>
          </a:p>
          <a:p>
            <a:pPr>
              <a:buNone/>
            </a:pPr>
            <a:r>
              <a:rPr lang="da-DK" dirty="0" smtClean="0"/>
              <a:t>- Story </a:t>
            </a:r>
            <a:r>
              <a:rPr lang="da-DK" dirty="0" err="1" smtClean="0"/>
              <a:t>telling</a:t>
            </a:r>
            <a:r>
              <a:rPr lang="da-DK" dirty="0" smtClean="0"/>
              <a:t> is for all</a:t>
            </a:r>
          </a:p>
          <a:p>
            <a:pPr>
              <a:buFontTx/>
              <a:buChar char="-"/>
            </a:pPr>
            <a:r>
              <a:rPr lang="da-DK" dirty="0" smtClean="0"/>
              <a:t>Young </a:t>
            </a:r>
            <a:r>
              <a:rPr lang="da-DK" dirty="0" err="1" smtClean="0"/>
              <a:t>see</a:t>
            </a:r>
            <a:r>
              <a:rPr lang="da-DK" dirty="0" smtClean="0"/>
              <a:t> it as </a:t>
            </a:r>
            <a:r>
              <a:rPr lang="da-DK" dirty="0" err="1" smtClean="0"/>
              <a:t>quality</a:t>
            </a:r>
            <a:r>
              <a:rPr lang="da-DK" dirty="0" smtClean="0"/>
              <a:t> </a:t>
            </a:r>
          </a:p>
          <a:p>
            <a:pPr>
              <a:buFontTx/>
              <a:buChar char="-"/>
            </a:pPr>
            <a:r>
              <a:rPr lang="en-US" dirty="0"/>
              <a:t>Young non educated and bad readers learn and remember almost 3 times better</a:t>
            </a:r>
            <a:endParaRPr lang="da-DK" dirty="0"/>
          </a:p>
          <a:p>
            <a:pPr>
              <a:buFontTx/>
              <a:buChar char="-"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24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25</a:t>
            </a:fld>
            <a:endParaRPr lang="da-DK"/>
          </a:p>
        </p:txBody>
      </p:sp>
      <p:pic>
        <p:nvPicPr>
          <p:cNvPr id="5" name="Billede 4" descr="Eurane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98182" y="3047913"/>
            <a:ext cx="4547636" cy="762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The </a:t>
            </a:r>
            <a:r>
              <a:rPr lang="en-US" dirty="0" err="1" smtClean="0"/>
              <a:t>Boks</a:t>
            </a:r>
            <a:r>
              <a:rPr lang="en-US" dirty="0" smtClean="0"/>
              <a:t>-model, Wall Street Journal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26</a:t>
            </a:fld>
            <a:endParaRPr lang="da-DK"/>
          </a:p>
        </p:txBody>
      </p:sp>
      <p:sp>
        <p:nvSpPr>
          <p:cNvPr id="6" name="Tekstboks 5"/>
          <p:cNvSpPr txBox="1"/>
          <p:nvPr/>
        </p:nvSpPr>
        <p:spPr>
          <a:xfrm>
            <a:off x="683568" y="2636912"/>
            <a:ext cx="1728192" cy="46166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a-DK" sz="2400" dirty="0" err="1" smtClean="0"/>
              <a:t>Tempt</a:t>
            </a:r>
            <a:r>
              <a:rPr lang="da-DK" sz="2400" dirty="0" smtClean="0"/>
              <a:t> </a:t>
            </a:r>
            <a:r>
              <a:rPr lang="da-DK" sz="2400" dirty="0" err="1" smtClean="0"/>
              <a:t>me</a:t>
            </a:r>
            <a:endParaRPr lang="da-DK" sz="2400" dirty="0"/>
          </a:p>
        </p:txBody>
      </p:sp>
      <p:sp>
        <p:nvSpPr>
          <p:cNvPr id="8" name="Højrepil 7"/>
          <p:cNvSpPr/>
          <p:nvPr/>
        </p:nvSpPr>
        <p:spPr>
          <a:xfrm>
            <a:off x="2195736" y="292494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boks 8"/>
          <p:cNvSpPr txBox="1"/>
          <p:nvPr/>
        </p:nvSpPr>
        <p:spPr>
          <a:xfrm>
            <a:off x="2915816" y="3212976"/>
            <a:ext cx="12961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smtClean="0"/>
              <a:t>The </a:t>
            </a:r>
            <a:r>
              <a:rPr lang="da-DK" sz="2000" dirty="0" err="1" smtClean="0"/>
              <a:t>core</a:t>
            </a:r>
            <a:r>
              <a:rPr lang="da-DK" sz="2000" dirty="0" smtClean="0"/>
              <a:t>, </a:t>
            </a:r>
            <a:r>
              <a:rPr lang="da-DK" sz="2000" dirty="0" err="1" smtClean="0"/>
              <a:t>what</a:t>
            </a:r>
            <a:r>
              <a:rPr lang="da-DK" sz="2000" dirty="0" smtClean="0"/>
              <a:t> is </a:t>
            </a:r>
            <a:r>
              <a:rPr lang="da-DK" sz="2000" dirty="0" err="1" smtClean="0"/>
              <a:t>this</a:t>
            </a:r>
            <a:r>
              <a:rPr lang="da-DK" sz="2000" dirty="0" smtClean="0"/>
              <a:t> </a:t>
            </a:r>
            <a:r>
              <a:rPr lang="da-DK" sz="2000" dirty="0" err="1" smtClean="0"/>
              <a:t>about</a:t>
            </a:r>
            <a:r>
              <a:rPr lang="da-DK" sz="2000" dirty="0" smtClean="0"/>
              <a:t>?</a:t>
            </a:r>
            <a:endParaRPr lang="da-DK" sz="2000" dirty="0"/>
          </a:p>
        </p:txBody>
      </p:sp>
      <p:sp>
        <p:nvSpPr>
          <p:cNvPr id="10" name="Højrepil 9"/>
          <p:cNvSpPr/>
          <p:nvPr/>
        </p:nvSpPr>
        <p:spPr>
          <a:xfrm>
            <a:off x="4283968" y="3717032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Tekstboks 10"/>
          <p:cNvSpPr txBox="1"/>
          <p:nvPr/>
        </p:nvSpPr>
        <p:spPr>
          <a:xfrm>
            <a:off x="5004048" y="400506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err="1" smtClean="0"/>
              <a:t>Prove</a:t>
            </a:r>
            <a:r>
              <a:rPr lang="da-DK" sz="2000" dirty="0" smtClean="0"/>
              <a:t> it</a:t>
            </a:r>
            <a:endParaRPr lang="da-DK" sz="2000" dirty="0"/>
          </a:p>
        </p:txBody>
      </p:sp>
      <p:sp>
        <p:nvSpPr>
          <p:cNvPr id="12" name="Tekstboks 11"/>
          <p:cNvSpPr txBox="1"/>
          <p:nvPr/>
        </p:nvSpPr>
        <p:spPr>
          <a:xfrm>
            <a:off x="6372200" y="4509120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Hammer, </a:t>
            </a:r>
            <a:r>
              <a:rPr lang="da-DK" sz="2400" dirty="0" err="1" smtClean="0"/>
              <a:t>help</a:t>
            </a:r>
            <a:r>
              <a:rPr lang="da-DK" sz="2400" dirty="0" smtClean="0"/>
              <a:t> </a:t>
            </a:r>
            <a:r>
              <a:rPr lang="da-DK" sz="2400" dirty="0" err="1" smtClean="0"/>
              <a:t>me</a:t>
            </a:r>
            <a:r>
              <a:rPr lang="da-DK" sz="2400" dirty="0" smtClean="0"/>
              <a:t> to </a:t>
            </a:r>
            <a:r>
              <a:rPr lang="da-DK" sz="2400" dirty="0" err="1" smtClean="0"/>
              <a:t>remember</a:t>
            </a:r>
            <a:r>
              <a:rPr lang="da-DK" sz="2400" dirty="0" smtClean="0"/>
              <a:t>!</a:t>
            </a:r>
            <a:endParaRPr lang="da-DK" sz="2400" dirty="0"/>
          </a:p>
        </p:txBody>
      </p:sp>
      <p:sp>
        <p:nvSpPr>
          <p:cNvPr id="13" name="Højrepil 12"/>
          <p:cNvSpPr/>
          <p:nvPr/>
        </p:nvSpPr>
        <p:spPr>
          <a:xfrm>
            <a:off x="6012160" y="4149080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The </a:t>
            </a:r>
            <a:r>
              <a:rPr lang="en-US" dirty="0" err="1" smtClean="0"/>
              <a:t>Boks</a:t>
            </a:r>
            <a:r>
              <a:rPr lang="en-US" dirty="0" smtClean="0"/>
              <a:t>-model, Wall Street Journal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27</a:t>
            </a:fld>
            <a:endParaRPr lang="da-DK"/>
          </a:p>
        </p:txBody>
      </p:sp>
      <p:sp>
        <p:nvSpPr>
          <p:cNvPr id="14" name="Tekstboks 13"/>
          <p:cNvSpPr txBox="1"/>
          <p:nvPr/>
        </p:nvSpPr>
        <p:spPr>
          <a:xfrm>
            <a:off x="1043608" y="2132856"/>
            <a:ext cx="66247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</a:t>
            </a:r>
            <a:r>
              <a:rPr lang="en-US" sz="3200" dirty="0" err="1"/>
              <a:t>boks</a:t>
            </a:r>
            <a:r>
              <a:rPr lang="en-US" sz="3200" dirty="0"/>
              <a:t>-model of Rick Brag, has 5 peaces, where the first </a:t>
            </a:r>
            <a:r>
              <a:rPr lang="en-US" sz="3200" b="1" dirty="0"/>
              <a:t>”hooks” </a:t>
            </a:r>
            <a:r>
              <a:rPr lang="en-US" sz="3200" dirty="0"/>
              <a:t>the reader/listener, the next explains the core, </a:t>
            </a:r>
            <a:r>
              <a:rPr lang="en-US" sz="3200" dirty="0" smtClean="0"/>
              <a:t>the next part </a:t>
            </a:r>
            <a:r>
              <a:rPr lang="en-US" sz="3200" dirty="0"/>
              <a:t>reaches </a:t>
            </a:r>
            <a:r>
              <a:rPr lang="en-US" sz="3200" b="1" dirty="0"/>
              <a:t>back to the first part</a:t>
            </a:r>
            <a:r>
              <a:rPr lang="en-US" sz="3200" dirty="0"/>
              <a:t>, </a:t>
            </a:r>
            <a:r>
              <a:rPr lang="en-US" sz="3200" dirty="0" smtClean="0"/>
              <a:t>then </a:t>
            </a:r>
            <a:r>
              <a:rPr lang="en-US" sz="3200" dirty="0"/>
              <a:t>a </a:t>
            </a:r>
            <a:r>
              <a:rPr lang="en-US" sz="3200" b="1" dirty="0"/>
              <a:t>less interesting </a:t>
            </a:r>
            <a:r>
              <a:rPr lang="en-US" sz="3200" dirty="0"/>
              <a:t>but important part and a “</a:t>
            </a:r>
            <a:r>
              <a:rPr lang="en-US" sz="3200" b="1" dirty="0"/>
              <a:t>hammer”</a:t>
            </a:r>
            <a:r>
              <a:rPr lang="en-US" sz="3200" dirty="0"/>
              <a:t> in the end  </a:t>
            </a:r>
            <a:endParaRPr lang="da-D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28</a:t>
            </a:fld>
            <a:endParaRPr lang="da-DK"/>
          </a:p>
        </p:txBody>
      </p:sp>
      <p:pic>
        <p:nvPicPr>
          <p:cNvPr id="5" name="Billede 4" descr="Eurane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98182" y="3047913"/>
            <a:ext cx="4547636" cy="762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acet 24"/>
          <p:cNvSpPr/>
          <p:nvPr/>
        </p:nvSpPr>
        <p:spPr>
          <a:xfrm>
            <a:off x="2987824" y="2420888"/>
            <a:ext cx="2448272" cy="216024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The new </a:t>
            </a:r>
            <a:r>
              <a:rPr lang="da-DK" dirty="0" err="1" smtClean="0"/>
              <a:t>way</a:t>
            </a:r>
            <a:r>
              <a:rPr lang="da-DK" dirty="0" smtClean="0"/>
              <a:t>: Kocks </a:t>
            </a:r>
            <a:r>
              <a:rPr lang="da-DK" dirty="0" err="1" smtClean="0"/>
              <a:t>box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29</a:t>
            </a:fld>
            <a:endParaRPr lang="da-DK"/>
          </a:p>
        </p:txBody>
      </p:sp>
      <p:graphicFrame>
        <p:nvGraphicFramePr>
          <p:cNvPr id="15" name="Diagram 14"/>
          <p:cNvGraphicFramePr/>
          <p:nvPr/>
        </p:nvGraphicFramePr>
        <p:xfrm>
          <a:off x="3275856" y="3212976"/>
          <a:ext cx="187220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kstboks 15"/>
          <p:cNvSpPr txBox="1"/>
          <p:nvPr/>
        </p:nvSpPr>
        <p:spPr>
          <a:xfrm>
            <a:off x="2843808" y="27089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The </a:t>
            </a:r>
            <a:r>
              <a:rPr lang="da-DK" dirty="0" err="1" smtClean="0"/>
              <a:t>news</a:t>
            </a:r>
            <a:endParaRPr lang="da-DK" dirty="0"/>
          </a:p>
        </p:txBody>
      </p:sp>
      <p:sp>
        <p:nvSpPr>
          <p:cNvPr id="17" name="Tekstboks 16"/>
          <p:cNvSpPr txBox="1"/>
          <p:nvPr/>
        </p:nvSpPr>
        <p:spPr>
          <a:xfrm>
            <a:off x="2195736" y="1484784"/>
            <a:ext cx="4248472" cy="677108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Illustration</a:t>
            </a:r>
            <a:endParaRPr lang="da-DK" dirty="0"/>
          </a:p>
          <a:p>
            <a:endParaRPr lang="da-DK" sz="2000" b="1" dirty="0"/>
          </a:p>
        </p:txBody>
      </p:sp>
      <p:sp>
        <p:nvSpPr>
          <p:cNvPr id="18" name="Tekstboks 17"/>
          <p:cNvSpPr txBox="1"/>
          <p:nvPr/>
        </p:nvSpPr>
        <p:spPr>
          <a:xfrm>
            <a:off x="827584" y="2564904"/>
            <a:ext cx="172819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Historical facts </a:t>
            </a:r>
            <a:endParaRPr lang="da-DK" dirty="0"/>
          </a:p>
          <a:p>
            <a:endParaRPr lang="da-DK" dirty="0"/>
          </a:p>
        </p:txBody>
      </p:sp>
      <p:sp>
        <p:nvSpPr>
          <p:cNvPr id="19" name="Tekstboks 18"/>
          <p:cNvSpPr txBox="1"/>
          <p:nvPr/>
        </p:nvSpPr>
        <p:spPr>
          <a:xfrm>
            <a:off x="827584" y="3645024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err="1" smtClean="0"/>
              <a:t>Comments</a:t>
            </a:r>
            <a:endParaRPr lang="da-DK" dirty="0"/>
          </a:p>
        </p:txBody>
      </p:sp>
      <p:sp>
        <p:nvSpPr>
          <p:cNvPr id="20" name="Tekstboks 19"/>
          <p:cNvSpPr txBox="1"/>
          <p:nvPr/>
        </p:nvSpPr>
        <p:spPr>
          <a:xfrm>
            <a:off x="5580112" y="2708920"/>
            <a:ext cx="20882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Feature </a:t>
            </a:r>
            <a:endParaRPr lang="da-DK" dirty="0"/>
          </a:p>
        </p:txBody>
      </p:sp>
      <p:sp>
        <p:nvSpPr>
          <p:cNvPr id="21" name="Tekstboks 20"/>
          <p:cNvSpPr txBox="1"/>
          <p:nvPr/>
        </p:nvSpPr>
        <p:spPr>
          <a:xfrm>
            <a:off x="5580112" y="3501008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Links to www</a:t>
            </a:r>
            <a:endParaRPr lang="da-DK" dirty="0"/>
          </a:p>
        </p:txBody>
      </p:sp>
      <p:sp>
        <p:nvSpPr>
          <p:cNvPr id="22" name="Tekstboks 21"/>
          <p:cNvSpPr txBox="1"/>
          <p:nvPr/>
        </p:nvSpPr>
        <p:spPr>
          <a:xfrm>
            <a:off x="827584" y="4653136"/>
            <a:ext cx="19442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Related stories </a:t>
            </a:r>
            <a:endParaRPr lang="da-DK" dirty="0"/>
          </a:p>
          <a:p>
            <a:endParaRPr lang="da-DK" dirty="0"/>
          </a:p>
        </p:txBody>
      </p:sp>
      <p:sp>
        <p:nvSpPr>
          <p:cNvPr id="23" name="Tekstboks 22"/>
          <p:cNvSpPr txBox="1"/>
          <p:nvPr/>
        </p:nvSpPr>
        <p:spPr>
          <a:xfrm>
            <a:off x="3275856" y="4653136"/>
            <a:ext cx="19442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err="1" smtClean="0"/>
              <a:t>Background</a:t>
            </a:r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24" name="Tekstboks 23"/>
          <p:cNvSpPr txBox="1"/>
          <p:nvPr/>
        </p:nvSpPr>
        <p:spPr>
          <a:xfrm>
            <a:off x="5580112" y="4653136"/>
            <a:ext cx="18722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err="1" smtClean="0"/>
              <a:t>Numbers</a:t>
            </a:r>
            <a:r>
              <a:rPr lang="da-DK" dirty="0" smtClean="0"/>
              <a:t> and </a:t>
            </a:r>
            <a:r>
              <a:rPr lang="da-DK" dirty="0" err="1" smtClean="0"/>
              <a:t>statistics</a:t>
            </a:r>
            <a:r>
              <a:rPr lang="da-DK" dirty="0" smtClean="0"/>
              <a:t> 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Reveal the truth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Fuel </a:t>
            </a:r>
            <a:r>
              <a:rPr lang="en-US" dirty="0" smtClean="0"/>
              <a:t>prices have been rising since the 70`is?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 radio, web, </a:t>
            </a:r>
            <a:r>
              <a:rPr lang="da-DK" dirty="0" err="1"/>
              <a:t>N</a:t>
            </a:r>
            <a:r>
              <a:rPr lang="da-DK" dirty="0" err="1" smtClean="0"/>
              <a:t>ewspaper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Storytelling is good for anything but web   </a:t>
            </a:r>
            <a:endParaRPr lang="da-DK" dirty="0" smtClean="0"/>
          </a:p>
          <a:p>
            <a:r>
              <a:rPr lang="da-DK" dirty="0" smtClean="0"/>
              <a:t>The </a:t>
            </a:r>
            <a:r>
              <a:rPr lang="da-DK" dirty="0" err="1" smtClean="0"/>
              <a:t>box/boks</a:t>
            </a:r>
            <a:r>
              <a:rPr lang="da-DK" dirty="0" smtClean="0"/>
              <a:t> models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good</a:t>
            </a:r>
            <a:r>
              <a:rPr lang="da-DK" dirty="0" smtClean="0"/>
              <a:t> for a </a:t>
            </a:r>
            <a:r>
              <a:rPr lang="da-DK" dirty="0" err="1" smtClean="0"/>
              <a:t>background</a:t>
            </a:r>
            <a:r>
              <a:rPr lang="da-DK" dirty="0" smtClean="0"/>
              <a:t> story. It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work</a:t>
            </a:r>
            <a:r>
              <a:rPr lang="da-DK" dirty="0" smtClean="0"/>
              <a:t> </a:t>
            </a:r>
            <a:r>
              <a:rPr lang="da-DK" dirty="0" err="1" smtClean="0"/>
              <a:t>on</a:t>
            </a:r>
            <a:r>
              <a:rPr lang="da-DK" dirty="0" smtClean="0"/>
              <a:t> all platforms, </a:t>
            </a:r>
            <a:r>
              <a:rPr lang="da-DK" dirty="0" err="1" smtClean="0"/>
              <a:t>both</a:t>
            </a:r>
            <a:r>
              <a:rPr lang="da-DK" dirty="0" smtClean="0"/>
              <a:t> radio, tv, </a:t>
            </a:r>
            <a:r>
              <a:rPr lang="da-DK" dirty="0" err="1" smtClean="0"/>
              <a:t>or</a:t>
            </a:r>
            <a:r>
              <a:rPr lang="da-DK" dirty="0" smtClean="0"/>
              <a:t> web.</a:t>
            </a:r>
          </a:p>
          <a:p>
            <a:r>
              <a:rPr lang="da-DK" dirty="0" smtClean="0"/>
              <a:t>Kocks </a:t>
            </a:r>
            <a:r>
              <a:rPr lang="da-DK" dirty="0" err="1" smtClean="0"/>
              <a:t>box</a:t>
            </a:r>
            <a:r>
              <a:rPr lang="da-DK" dirty="0" smtClean="0"/>
              <a:t> is </a:t>
            </a:r>
            <a:r>
              <a:rPr lang="da-DK" dirty="0" err="1" smtClean="0"/>
              <a:t>good</a:t>
            </a:r>
            <a:r>
              <a:rPr lang="da-DK" dirty="0" smtClean="0"/>
              <a:t> for web and </a:t>
            </a:r>
            <a:r>
              <a:rPr lang="da-DK" dirty="0" err="1" smtClean="0"/>
              <a:t>newspapers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30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Where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read</a:t>
            </a:r>
            <a:r>
              <a:rPr lang="da-DK" dirty="0" smtClean="0"/>
              <a:t> more?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Christopher </a:t>
            </a:r>
            <a:r>
              <a:rPr lang="da-DK" dirty="0" err="1" smtClean="0"/>
              <a:t>Scanlan:”Reporting</a:t>
            </a:r>
            <a:r>
              <a:rPr lang="da-DK" dirty="0" smtClean="0"/>
              <a:t> and </a:t>
            </a:r>
            <a:r>
              <a:rPr lang="da-DK" dirty="0" err="1" smtClean="0"/>
              <a:t>writing</a:t>
            </a:r>
            <a:r>
              <a:rPr lang="da-DK" dirty="0" smtClean="0"/>
              <a:t>”</a:t>
            </a:r>
          </a:p>
          <a:p>
            <a:r>
              <a:rPr lang="da-DK" dirty="0" smtClean="0"/>
              <a:t>John </a:t>
            </a:r>
            <a:r>
              <a:rPr lang="da-DK" dirty="0" err="1" smtClean="0"/>
              <a:t>Franklin:”Writing</a:t>
            </a:r>
            <a:r>
              <a:rPr lang="da-DK" dirty="0" smtClean="0"/>
              <a:t> the Story”</a:t>
            </a:r>
          </a:p>
          <a:p>
            <a:r>
              <a:rPr lang="da-DK" dirty="0" smtClean="0"/>
              <a:t>William E. </a:t>
            </a:r>
            <a:r>
              <a:rPr lang="da-DK" dirty="0" err="1" smtClean="0"/>
              <a:t>Blundell</a:t>
            </a:r>
            <a:r>
              <a:rPr lang="da-DK" dirty="0" smtClean="0"/>
              <a:t>: ”The Art and </a:t>
            </a:r>
            <a:r>
              <a:rPr lang="da-DK" dirty="0" err="1" smtClean="0"/>
              <a:t>Craft</a:t>
            </a:r>
            <a:r>
              <a:rPr lang="da-DK" dirty="0" smtClean="0"/>
              <a:t> of </a:t>
            </a:r>
            <a:r>
              <a:rPr lang="da-DK" dirty="0" err="1" smtClean="0"/>
              <a:t>Featurewriting</a:t>
            </a:r>
            <a:r>
              <a:rPr lang="da-DK" dirty="0" smtClean="0"/>
              <a:t>”</a:t>
            </a:r>
          </a:p>
          <a:p>
            <a:r>
              <a:rPr lang="da-DK" dirty="0" smtClean="0"/>
              <a:t>Aristoteles: ”</a:t>
            </a:r>
            <a:r>
              <a:rPr lang="da-DK" dirty="0" err="1" smtClean="0"/>
              <a:t>Rhetoric</a:t>
            </a:r>
            <a:r>
              <a:rPr lang="da-DK" dirty="0" smtClean="0"/>
              <a:t> I-III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31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 descr="Euranet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051720" y="2060848"/>
            <a:ext cx="4547636" cy="762174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32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Finding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 </a:t>
            </a:r>
            <a:endParaRPr lang="da-DK" dirty="0"/>
          </a:p>
        </p:txBody>
      </p:sp>
      <p:pic>
        <p:nvPicPr>
          <p:cNvPr id="5" name="Pladsholder til indhold 4" descr="compas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38400" y="1801019"/>
            <a:ext cx="4267200" cy="4124325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33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Finding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 </a:t>
            </a:r>
            <a:endParaRPr lang="da-DK" dirty="0"/>
          </a:p>
        </p:txBody>
      </p:sp>
      <p:pic>
        <p:nvPicPr>
          <p:cNvPr id="5" name="Pladsholder til indhold 4" descr="compas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476672"/>
            <a:ext cx="1237363" cy="1195933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34</a:t>
            </a:fld>
            <a:endParaRPr lang="da-DK"/>
          </a:p>
        </p:txBody>
      </p:sp>
      <p:pic>
        <p:nvPicPr>
          <p:cNvPr id="6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404664"/>
            <a:ext cx="1237363" cy="1195933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1187624" y="2564904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clarifying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9" name="Ellipse 8"/>
          <p:cNvSpPr/>
          <p:nvPr/>
        </p:nvSpPr>
        <p:spPr>
          <a:xfrm>
            <a:off x="1187624" y="4581128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 smtClean="0"/>
              <a:t>discuss</a:t>
            </a:r>
            <a:r>
              <a:rPr lang="da-DK" dirty="0" smtClean="0"/>
              <a:t> 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10" name="Ellipse 9"/>
          <p:cNvSpPr/>
          <p:nvPr/>
        </p:nvSpPr>
        <p:spPr>
          <a:xfrm>
            <a:off x="4788024" y="4653136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explorative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11" name="Ellipse 10"/>
          <p:cNvSpPr/>
          <p:nvPr/>
        </p:nvSpPr>
        <p:spPr>
          <a:xfrm>
            <a:off x="4860032" y="2564904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enlightening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12" name="Tekstboks 11"/>
          <p:cNvSpPr txBox="1"/>
          <p:nvPr/>
        </p:nvSpPr>
        <p:spPr>
          <a:xfrm>
            <a:off x="3491880" y="1556793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knowledge</a:t>
            </a:r>
            <a:endParaRPr lang="da-DK" b="1" dirty="0"/>
          </a:p>
          <a:p>
            <a:endParaRPr lang="da-DK" b="1" dirty="0"/>
          </a:p>
        </p:txBody>
      </p:sp>
      <p:sp>
        <p:nvSpPr>
          <p:cNvPr id="13" name="Tekstboks 12"/>
          <p:cNvSpPr txBox="1"/>
          <p:nvPr/>
        </p:nvSpPr>
        <p:spPr>
          <a:xfrm>
            <a:off x="3419872" y="609329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uncertainty</a:t>
            </a:r>
            <a:endParaRPr lang="da-DK" b="1" dirty="0"/>
          </a:p>
          <a:p>
            <a:endParaRPr lang="da-DK" b="1" dirty="0"/>
          </a:p>
        </p:txBody>
      </p:sp>
      <p:cxnSp>
        <p:nvCxnSpPr>
          <p:cNvPr id="15" name="Lige pilforbindelse 14"/>
          <p:cNvCxnSpPr>
            <a:endCxn id="13" idx="0"/>
          </p:cNvCxnSpPr>
          <p:nvPr/>
        </p:nvCxnSpPr>
        <p:spPr>
          <a:xfrm rot="16200000" flipH="1">
            <a:off x="2051720" y="4005064"/>
            <a:ext cx="4104456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251520" y="41490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conflict</a:t>
            </a:r>
            <a:endParaRPr lang="da-DK" b="1" dirty="0"/>
          </a:p>
          <a:p>
            <a:endParaRPr lang="da-DK" dirty="0"/>
          </a:p>
        </p:txBody>
      </p:sp>
      <p:sp>
        <p:nvSpPr>
          <p:cNvPr id="18" name="Tekstboks 17"/>
          <p:cNvSpPr txBox="1"/>
          <p:nvPr/>
        </p:nvSpPr>
        <p:spPr>
          <a:xfrm>
            <a:off x="6948264" y="40770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i="1" dirty="0" err="1"/>
              <a:t>consensus</a:t>
            </a:r>
            <a:endParaRPr lang="da-DK" b="1" dirty="0"/>
          </a:p>
        </p:txBody>
      </p:sp>
      <p:cxnSp>
        <p:nvCxnSpPr>
          <p:cNvPr id="20" name="Lige pilforbindelse 19"/>
          <p:cNvCxnSpPr/>
          <p:nvPr/>
        </p:nvCxnSpPr>
        <p:spPr>
          <a:xfrm flipV="1">
            <a:off x="1331640" y="4221088"/>
            <a:ext cx="5544616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445224"/>
            <a:ext cx="1237363" cy="1195933"/>
          </a:xfrm>
          <a:prstGeom prst="rect">
            <a:avLst/>
          </a:prstGeom>
        </p:spPr>
      </p:pic>
      <p:pic>
        <p:nvPicPr>
          <p:cNvPr id="22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5157192"/>
            <a:ext cx="1237363" cy="11959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Finding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 </a:t>
            </a:r>
            <a:endParaRPr lang="da-DK" dirty="0"/>
          </a:p>
        </p:txBody>
      </p:sp>
      <p:pic>
        <p:nvPicPr>
          <p:cNvPr id="5" name="Pladsholder til indhold 4" descr="compas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476672"/>
            <a:ext cx="1237363" cy="1195933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35</a:t>
            </a:fld>
            <a:endParaRPr lang="da-DK"/>
          </a:p>
        </p:txBody>
      </p:sp>
      <p:pic>
        <p:nvPicPr>
          <p:cNvPr id="6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404664"/>
            <a:ext cx="1237363" cy="1195933"/>
          </a:xfrm>
          <a:prstGeom prst="rect">
            <a:avLst/>
          </a:prstGeom>
        </p:spPr>
      </p:pic>
      <p:sp>
        <p:nvSpPr>
          <p:cNvPr id="9" name="Ellipse 8"/>
          <p:cNvSpPr/>
          <p:nvPr/>
        </p:nvSpPr>
        <p:spPr>
          <a:xfrm>
            <a:off x="1187624" y="4581128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 smtClean="0"/>
              <a:t>discuss</a:t>
            </a:r>
            <a:r>
              <a:rPr lang="da-DK" dirty="0" smtClean="0"/>
              <a:t> 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13" name="Tekstboks 12"/>
          <p:cNvSpPr txBox="1"/>
          <p:nvPr/>
        </p:nvSpPr>
        <p:spPr>
          <a:xfrm>
            <a:off x="3419872" y="609329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uncertainty</a:t>
            </a:r>
            <a:endParaRPr lang="da-DK" b="1" dirty="0"/>
          </a:p>
          <a:p>
            <a:endParaRPr lang="da-DK" b="1" dirty="0"/>
          </a:p>
        </p:txBody>
      </p:sp>
      <p:cxnSp>
        <p:nvCxnSpPr>
          <p:cNvPr id="15" name="Lige pilforbindelse 14"/>
          <p:cNvCxnSpPr>
            <a:endCxn id="13" idx="0"/>
          </p:cNvCxnSpPr>
          <p:nvPr/>
        </p:nvCxnSpPr>
        <p:spPr>
          <a:xfrm rot="5400000">
            <a:off x="2951820" y="4905164"/>
            <a:ext cx="237626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251520" y="41490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conflict</a:t>
            </a:r>
            <a:endParaRPr lang="da-DK" b="1" dirty="0"/>
          </a:p>
          <a:p>
            <a:endParaRPr lang="da-DK" dirty="0"/>
          </a:p>
        </p:txBody>
      </p:sp>
      <p:sp>
        <p:nvSpPr>
          <p:cNvPr id="18" name="Tekstboks 17"/>
          <p:cNvSpPr txBox="1"/>
          <p:nvPr/>
        </p:nvSpPr>
        <p:spPr>
          <a:xfrm>
            <a:off x="6948264" y="40770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i="1" dirty="0" err="1"/>
              <a:t>consensus</a:t>
            </a:r>
            <a:endParaRPr lang="da-DK" b="1" dirty="0"/>
          </a:p>
        </p:txBody>
      </p:sp>
      <p:cxnSp>
        <p:nvCxnSpPr>
          <p:cNvPr id="20" name="Lige pilforbindelse 19"/>
          <p:cNvCxnSpPr/>
          <p:nvPr/>
        </p:nvCxnSpPr>
        <p:spPr>
          <a:xfrm flipV="1">
            <a:off x="1331640" y="4221088"/>
            <a:ext cx="5544616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445224"/>
            <a:ext cx="1237363" cy="1195933"/>
          </a:xfrm>
          <a:prstGeom prst="rect">
            <a:avLst/>
          </a:prstGeom>
        </p:spPr>
      </p:pic>
      <p:pic>
        <p:nvPicPr>
          <p:cNvPr id="22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5157192"/>
            <a:ext cx="1237363" cy="1195933"/>
          </a:xfrm>
          <a:prstGeom prst="rect">
            <a:avLst/>
          </a:prstGeom>
        </p:spPr>
      </p:pic>
      <p:sp>
        <p:nvSpPr>
          <p:cNvPr id="23" name="Tekstboks 22"/>
          <p:cNvSpPr txBox="1"/>
          <p:nvPr/>
        </p:nvSpPr>
        <p:spPr>
          <a:xfrm>
            <a:off x="899592" y="1844824"/>
            <a:ext cx="316835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- to </a:t>
            </a:r>
            <a:r>
              <a:rPr lang="da-DK" dirty="0" err="1"/>
              <a:t>clarify</a:t>
            </a:r>
            <a:r>
              <a:rPr lang="da-DK" dirty="0"/>
              <a:t> the </a:t>
            </a:r>
            <a:r>
              <a:rPr lang="da-DK" dirty="0" err="1"/>
              <a:t>contradictions</a:t>
            </a:r>
            <a:endParaRPr lang="da-DK" dirty="0"/>
          </a:p>
          <a:p>
            <a:r>
              <a:rPr lang="da-DK" dirty="0" smtClean="0"/>
              <a:t>- </a:t>
            </a:r>
            <a:r>
              <a:rPr lang="en-US" dirty="0"/>
              <a:t>To raise the debate so readers have the opportunity to choose</a:t>
            </a:r>
          </a:p>
          <a:p>
            <a:r>
              <a:rPr lang="da-DK" dirty="0" smtClean="0"/>
              <a:t>- </a:t>
            </a:r>
            <a:r>
              <a:rPr lang="da-DK" dirty="0" err="1" smtClean="0"/>
              <a:t>demand</a:t>
            </a:r>
            <a:r>
              <a:rPr lang="da-DK" dirty="0" smtClean="0"/>
              <a:t>: fair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Finding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 </a:t>
            </a:r>
            <a:endParaRPr lang="da-DK" dirty="0"/>
          </a:p>
        </p:txBody>
      </p:sp>
      <p:pic>
        <p:nvPicPr>
          <p:cNvPr id="5" name="Pladsholder til indhold 4" descr="compas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476672"/>
            <a:ext cx="1237363" cy="1195933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36</a:t>
            </a:fld>
            <a:endParaRPr lang="da-DK"/>
          </a:p>
        </p:txBody>
      </p:sp>
      <p:pic>
        <p:nvPicPr>
          <p:cNvPr id="6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404664"/>
            <a:ext cx="1237363" cy="1195933"/>
          </a:xfrm>
          <a:prstGeom prst="rect">
            <a:avLst/>
          </a:prstGeom>
        </p:spPr>
      </p:pic>
      <p:sp>
        <p:nvSpPr>
          <p:cNvPr id="10" name="Ellipse 9"/>
          <p:cNvSpPr/>
          <p:nvPr/>
        </p:nvSpPr>
        <p:spPr>
          <a:xfrm>
            <a:off x="4788024" y="4653136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explorative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12" name="Tekstboks 11"/>
          <p:cNvSpPr txBox="1"/>
          <p:nvPr/>
        </p:nvSpPr>
        <p:spPr>
          <a:xfrm>
            <a:off x="4283968" y="2060848"/>
            <a:ext cx="352839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task </a:t>
            </a:r>
            <a:r>
              <a:rPr lang="en-US" dirty="0"/>
              <a:t>is to find different options and explore </a:t>
            </a:r>
            <a:r>
              <a:rPr lang="en-US" dirty="0" smtClean="0"/>
              <a:t>them.</a:t>
            </a:r>
            <a:endParaRPr lang="en-US" dirty="0"/>
          </a:p>
          <a:p>
            <a:endParaRPr lang="da-DK" b="1" dirty="0"/>
          </a:p>
        </p:txBody>
      </p:sp>
      <p:sp>
        <p:nvSpPr>
          <p:cNvPr id="13" name="Tekstboks 12"/>
          <p:cNvSpPr txBox="1"/>
          <p:nvPr/>
        </p:nvSpPr>
        <p:spPr>
          <a:xfrm>
            <a:off x="3419872" y="609329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uncertainty</a:t>
            </a:r>
            <a:endParaRPr lang="da-DK" b="1" dirty="0"/>
          </a:p>
          <a:p>
            <a:endParaRPr lang="da-DK" b="1" dirty="0"/>
          </a:p>
        </p:txBody>
      </p:sp>
      <p:cxnSp>
        <p:nvCxnSpPr>
          <p:cNvPr id="15" name="Lige pilforbindelse 14"/>
          <p:cNvCxnSpPr>
            <a:endCxn id="13" idx="0"/>
          </p:cNvCxnSpPr>
          <p:nvPr/>
        </p:nvCxnSpPr>
        <p:spPr>
          <a:xfrm rot="16200000" flipH="1">
            <a:off x="3095836" y="5049180"/>
            <a:ext cx="2016224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251520" y="41490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conflict</a:t>
            </a:r>
            <a:endParaRPr lang="da-DK" b="1" dirty="0"/>
          </a:p>
          <a:p>
            <a:endParaRPr lang="da-DK" dirty="0"/>
          </a:p>
        </p:txBody>
      </p:sp>
      <p:sp>
        <p:nvSpPr>
          <p:cNvPr id="18" name="Tekstboks 17"/>
          <p:cNvSpPr txBox="1"/>
          <p:nvPr/>
        </p:nvSpPr>
        <p:spPr>
          <a:xfrm>
            <a:off x="6948264" y="40770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i="1" dirty="0" err="1"/>
              <a:t>consensus</a:t>
            </a:r>
            <a:endParaRPr lang="da-DK" b="1" dirty="0"/>
          </a:p>
        </p:txBody>
      </p:sp>
      <p:cxnSp>
        <p:nvCxnSpPr>
          <p:cNvPr id="20" name="Lige pilforbindelse 19"/>
          <p:cNvCxnSpPr/>
          <p:nvPr/>
        </p:nvCxnSpPr>
        <p:spPr>
          <a:xfrm flipV="1">
            <a:off x="1331640" y="4221088"/>
            <a:ext cx="5544616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445224"/>
            <a:ext cx="1237363" cy="1195933"/>
          </a:xfrm>
          <a:prstGeom prst="rect">
            <a:avLst/>
          </a:prstGeom>
        </p:spPr>
      </p:pic>
      <p:pic>
        <p:nvPicPr>
          <p:cNvPr id="22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5157192"/>
            <a:ext cx="1237363" cy="11959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Finding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 </a:t>
            </a:r>
            <a:endParaRPr lang="da-DK" dirty="0"/>
          </a:p>
        </p:txBody>
      </p:sp>
      <p:pic>
        <p:nvPicPr>
          <p:cNvPr id="5" name="Pladsholder til indhold 4" descr="compas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476672"/>
            <a:ext cx="1237363" cy="1195933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37</a:t>
            </a:fld>
            <a:endParaRPr lang="da-DK"/>
          </a:p>
        </p:txBody>
      </p:sp>
      <p:pic>
        <p:nvPicPr>
          <p:cNvPr id="6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404664"/>
            <a:ext cx="1237363" cy="1195933"/>
          </a:xfrm>
          <a:prstGeom prst="rect">
            <a:avLst/>
          </a:prstGeom>
        </p:spPr>
      </p:pic>
      <p:sp>
        <p:nvSpPr>
          <p:cNvPr id="11" name="Ellipse 10"/>
          <p:cNvSpPr/>
          <p:nvPr/>
        </p:nvSpPr>
        <p:spPr>
          <a:xfrm>
            <a:off x="4860032" y="2564904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enlightening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12" name="Tekstboks 11"/>
          <p:cNvSpPr txBox="1"/>
          <p:nvPr/>
        </p:nvSpPr>
        <p:spPr>
          <a:xfrm>
            <a:off x="3491880" y="1556793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knowledge</a:t>
            </a:r>
            <a:endParaRPr lang="da-DK" b="1" dirty="0"/>
          </a:p>
          <a:p>
            <a:endParaRPr lang="da-DK" b="1" dirty="0"/>
          </a:p>
        </p:txBody>
      </p:sp>
      <p:sp>
        <p:nvSpPr>
          <p:cNvPr id="13" name="Tekstboks 12"/>
          <p:cNvSpPr txBox="1"/>
          <p:nvPr/>
        </p:nvSpPr>
        <p:spPr>
          <a:xfrm>
            <a:off x="3419872" y="609329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uncertainty</a:t>
            </a:r>
            <a:endParaRPr lang="da-DK" b="1" dirty="0"/>
          </a:p>
          <a:p>
            <a:endParaRPr lang="da-DK" b="1" dirty="0"/>
          </a:p>
        </p:txBody>
      </p:sp>
      <p:cxnSp>
        <p:nvCxnSpPr>
          <p:cNvPr id="15" name="Lige pilforbindelse 14"/>
          <p:cNvCxnSpPr>
            <a:endCxn id="13" idx="0"/>
          </p:cNvCxnSpPr>
          <p:nvPr/>
        </p:nvCxnSpPr>
        <p:spPr>
          <a:xfrm rot="16200000" flipH="1">
            <a:off x="2051720" y="4005064"/>
            <a:ext cx="4104456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323528" y="2348880"/>
            <a:ext cx="309634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task is to analyze the topic thoroughly. The goal is to train readers' insight and understanding. It requires a lot of knowledge.</a:t>
            </a:r>
          </a:p>
          <a:p>
            <a:endParaRPr lang="da-DK" dirty="0"/>
          </a:p>
        </p:txBody>
      </p:sp>
      <p:sp>
        <p:nvSpPr>
          <p:cNvPr id="18" name="Tekstboks 17"/>
          <p:cNvSpPr txBox="1"/>
          <p:nvPr/>
        </p:nvSpPr>
        <p:spPr>
          <a:xfrm>
            <a:off x="6948264" y="40770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i="1" dirty="0" err="1"/>
              <a:t>consensus</a:t>
            </a:r>
            <a:endParaRPr lang="da-DK" b="1" dirty="0"/>
          </a:p>
        </p:txBody>
      </p:sp>
      <p:cxnSp>
        <p:nvCxnSpPr>
          <p:cNvPr id="20" name="Lige pilforbindelse 19"/>
          <p:cNvCxnSpPr/>
          <p:nvPr/>
        </p:nvCxnSpPr>
        <p:spPr>
          <a:xfrm flipV="1">
            <a:off x="3779912" y="4221088"/>
            <a:ext cx="3096344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445224"/>
            <a:ext cx="1237363" cy="1195933"/>
          </a:xfrm>
          <a:prstGeom prst="rect">
            <a:avLst/>
          </a:prstGeom>
        </p:spPr>
      </p:pic>
      <p:pic>
        <p:nvPicPr>
          <p:cNvPr id="22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5157192"/>
            <a:ext cx="1237363" cy="11959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Finding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 </a:t>
            </a:r>
            <a:endParaRPr lang="da-DK" dirty="0"/>
          </a:p>
        </p:txBody>
      </p:sp>
      <p:pic>
        <p:nvPicPr>
          <p:cNvPr id="5" name="Pladsholder til indhold 4" descr="compas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476672"/>
            <a:ext cx="1237363" cy="1195933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38</a:t>
            </a:fld>
            <a:endParaRPr lang="da-DK"/>
          </a:p>
        </p:txBody>
      </p:sp>
      <p:pic>
        <p:nvPicPr>
          <p:cNvPr id="6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404664"/>
            <a:ext cx="1237363" cy="1195933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1187624" y="2564904"/>
            <a:ext cx="223224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clarifying</a:t>
            </a:r>
            <a:endParaRPr lang="da-DK" dirty="0"/>
          </a:p>
          <a:p>
            <a:pPr algn="ctr"/>
            <a:endParaRPr lang="da-DK" dirty="0"/>
          </a:p>
        </p:txBody>
      </p:sp>
      <p:sp>
        <p:nvSpPr>
          <p:cNvPr id="12" name="Tekstboks 11"/>
          <p:cNvSpPr txBox="1"/>
          <p:nvPr/>
        </p:nvSpPr>
        <p:spPr>
          <a:xfrm>
            <a:off x="3491880" y="1556793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knowledge</a:t>
            </a:r>
            <a:endParaRPr lang="da-DK" b="1" dirty="0"/>
          </a:p>
          <a:p>
            <a:endParaRPr lang="da-DK" b="1" dirty="0"/>
          </a:p>
        </p:txBody>
      </p:sp>
      <p:sp>
        <p:nvSpPr>
          <p:cNvPr id="13" name="Tekstboks 12"/>
          <p:cNvSpPr txBox="1"/>
          <p:nvPr/>
        </p:nvSpPr>
        <p:spPr>
          <a:xfrm>
            <a:off x="3419872" y="609329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uncertainty</a:t>
            </a:r>
            <a:endParaRPr lang="da-DK" b="1" dirty="0"/>
          </a:p>
          <a:p>
            <a:endParaRPr lang="da-DK" b="1" dirty="0"/>
          </a:p>
        </p:txBody>
      </p:sp>
      <p:cxnSp>
        <p:nvCxnSpPr>
          <p:cNvPr id="15" name="Lige pilforbindelse 14"/>
          <p:cNvCxnSpPr>
            <a:endCxn id="13" idx="0"/>
          </p:cNvCxnSpPr>
          <p:nvPr/>
        </p:nvCxnSpPr>
        <p:spPr>
          <a:xfrm rot="16200000" flipH="1">
            <a:off x="2051720" y="4005064"/>
            <a:ext cx="4104456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boks 16"/>
          <p:cNvSpPr txBox="1"/>
          <p:nvPr/>
        </p:nvSpPr>
        <p:spPr>
          <a:xfrm>
            <a:off x="251520" y="41490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err="1"/>
              <a:t>conflict</a:t>
            </a:r>
            <a:endParaRPr lang="da-DK" b="1" dirty="0"/>
          </a:p>
          <a:p>
            <a:endParaRPr lang="da-DK" dirty="0"/>
          </a:p>
        </p:txBody>
      </p:sp>
      <p:sp>
        <p:nvSpPr>
          <p:cNvPr id="18" name="Tekstboks 17"/>
          <p:cNvSpPr txBox="1"/>
          <p:nvPr/>
        </p:nvSpPr>
        <p:spPr>
          <a:xfrm>
            <a:off x="5004048" y="2060849"/>
            <a:ext cx="30963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is for stories where there is knowledge, but disagreement. The sources must be independent specialists. The goal is to explain to readers about a </a:t>
            </a:r>
            <a:r>
              <a:rPr lang="en-US" dirty="0" smtClean="0"/>
              <a:t>controversial context.</a:t>
            </a:r>
            <a:endParaRPr lang="en-US" dirty="0"/>
          </a:p>
          <a:p>
            <a:endParaRPr lang="da-DK" b="1" dirty="0"/>
          </a:p>
        </p:txBody>
      </p:sp>
      <p:cxnSp>
        <p:nvCxnSpPr>
          <p:cNvPr id="20" name="Lige pilforbindelse 19"/>
          <p:cNvCxnSpPr/>
          <p:nvPr/>
        </p:nvCxnSpPr>
        <p:spPr>
          <a:xfrm flipV="1">
            <a:off x="1331640" y="4221088"/>
            <a:ext cx="3024336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445224"/>
            <a:ext cx="1237363" cy="1195933"/>
          </a:xfrm>
          <a:prstGeom prst="rect">
            <a:avLst/>
          </a:prstGeom>
        </p:spPr>
      </p:pic>
      <p:pic>
        <p:nvPicPr>
          <p:cNvPr id="22" name="Pladsholder til indhold 4" descr="compa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5157192"/>
            <a:ext cx="1237363" cy="11959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 descr="euranet-logo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57714" y="3501276"/>
            <a:ext cx="2628572" cy="723810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39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OK, lets check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find the fuel prices </a:t>
            </a:r>
          </a:p>
          <a:p>
            <a:r>
              <a:rPr lang="en-US" dirty="0" smtClean="0"/>
              <a:t>Then get the inflation rates and ad them in a column next to the </a:t>
            </a:r>
            <a:r>
              <a:rPr lang="en-US" dirty="0" err="1" smtClean="0"/>
              <a:t>fuelprices</a:t>
            </a:r>
            <a:r>
              <a:rPr lang="en-US" dirty="0" smtClean="0"/>
              <a:t> of each year</a:t>
            </a:r>
          </a:p>
          <a:p>
            <a:r>
              <a:rPr lang="en-US" dirty="0" smtClean="0"/>
              <a:t>Choose any year as a starting point, for instance 1980(AFTER the energy crises or 1976 during), make this you 100%</a:t>
            </a:r>
          </a:p>
          <a:p>
            <a:r>
              <a:rPr lang="en-US" dirty="0" smtClean="0"/>
              <a:t>Correct the numbers =&gt; fuel prizes are not higher now, </a:t>
            </a:r>
            <a:r>
              <a:rPr lang="en-US" dirty="0" err="1" smtClean="0"/>
              <a:t>infact</a:t>
            </a:r>
            <a:r>
              <a:rPr lang="en-US" dirty="0" smtClean="0"/>
              <a:t> much lower the 1980’s,  but rising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The </a:t>
            </a:r>
            <a:r>
              <a:rPr lang="da-DK" dirty="0" err="1" smtClean="0"/>
              <a:t>modern</a:t>
            </a:r>
            <a:r>
              <a:rPr lang="da-DK" dirty="0" smtClean="0"/>
              <a:t> </a:t>
            </a:r>
            <a:r>
              <a:rPr lang="da-DK" dirty="0" err="1" smtClean="0"/>
              <a:t>story-telling</a:t>
            </a:r>
            <a:r>
              <a:rPr lang="da-DK" dirty="0" smtClean="0"/>
              <a:t>: </a:t>
            </a:r>
            <a:r>
              <a:rPr lang="da-DK" dirty="0" err="1" smtClean="0"/>
              <a:t>No</a:t>
            </a:r>
            <a:r>
              <a:rPr lang="da-DK" dirty="0" smtClean="0"/>
              <a:t> </a:t>
            </a:r>
            <a:r>
              <a:rPr lang="da-DK" dirty="0" err="1" smtClean="0"/>
              <a:t>room</a:t>
            </a:r>
            <a:r>
              <a:rPr lang="da-DK" dirty="0" smtClean="0"/>
              <a:t> for </a:t>
            </a:r>
            <a:r>
              <a:rPr lang="da-DK" dirty="0" err="1" smtClean="0"/>
              <a:t>us</a:t>
            </a:r>
            <a:r>
              <a:rPr lang="da-DK" dirty="0" smtClean="0"/>
              <a:t>?</a:t>
            </a:r>
            <a:endParaRPr lang="da-DK" dirty="0"/>
          </a:p>
        </p:txBody>
      </p:sp>
      <p:pic>
        <p:nvPicPr>
          <p:cNvPr id="5" name="Pladsholder til indhold 4" descr="tastatu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91587" y="2996952"/>
            <a:ext cx="6533163" cy="1580604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40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The </a:t>
            </a:r>
            <a:r>
              <a:rPr lang="da-DK" dirty="0" err="1" smtClean="0"/>
              <a:t>modern</a:t>
            </a:r>
            <a:r>
              <a:rPr lang="da-DK" dirty="0" smtClean="0"/>
              <a:t> </a:t>
            </a:r>
            <a:r>
              <a:rPr lang="da-DK" dirty="0" err="1" smtClean="0"/>
              <a:t>story-telling</a:t>
            </a:r>
            <a:r>
              <a:rPr lang="da-DK" dirty="0" smtClean="0"/>
              <a:t>: </a:t>
            </a:r>
            <a:r>
              <a:rPr lang="da-DK" dirty="0" err="1" smtClean="0"/>
              <a:t>No</a:t>
            </a:r>
            <a:r>
              <a:rPr lang="da-DK" dirty="0" smtClean="0"/>
              <a:t> </a:t>
            </a:r>
            <a:r>
              <a:rPr lang="da-DK" dirty="0" err="1" smtClean="0"/>
              <a:t>room</a:t>
            </a:r>
            <a:r>
              <a:rPr lang="da-DK" dirty="0" smtClean="0"/>
              <a:t> for </a:t>
            </a:r>
            <a:r>
              <a:rPr lang="da-DK" dirty="0" err="1" smtClean="0"/>
              <a:t>us</a:t>
            </a:r>
            <a:r>
              <a:rPr lang="da-DK" dirty="0" smtClean="0"/>
              <a:t>?</a:t>
            </a:r>
            <a:endParaRPr lang="da-DK" dirty="0"/>
          </a:p>
        </p:txBody>
      </p:sp>
      <p:pic>
        <p:nvPicPr>
          <p:cNvPr id="5" name="Pladsholder til indhold 4" descr="tastatu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75656" y="1340768"/>
            <a:ext cx="4948987" cy="1197336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41</a:t>
            </a:fld>
            <a:endParaRPr lang="da-DK"/>
          </a:p>
        </p:txBody>
      </p:sp>
      <p:sp>
        <p:nvSpPr>
          <p:cNvPr id="6" name="Tekstboks 5"/>
          <p:cNvSpPr txBox="1"/>
          <p:nvPr/>
        </p:nvSpPr>
        <p:spPr>
          <a:xfrm>
            <a:off x="1331640" y="3356992"/>
            <a:ext cx="59766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Modern journalism is challenged right now by the new media’s. Especially blogging has caught a lot of readers. </a:t>
            </a:r>
            <a:endParaRPr lang="da-DK" dirty="0" smtClean="0"/>
          </a:p>
          <a:p>
            <a:r>
              <a:rPr lang="en-US" dirty="0" smtClean="0"/>
              <a:t>But also </a:t>
            </a:r>
            <a:r>
              <a:rPr lang="en-US" dirty="0" err="1" smtClean="0"/>
              <a:t>Facebook</a:t>
            </a:r>
            <a:r>
              <a:rPr lang="en-US" dirty="0" smtClean="0"/>
              <a:t>, Twitter and different websites are a new places where the readers go. But can we use the new media’s to do more, than just publishing our stories?</a:t>
            </a:r>
            <a:endParaRPr lang="da-DK" dirty="0" smtClean="0"/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The </a:t>
            </a:r>
            <a:r>
              <a:rPr lang="da-DK" dirty="0" err="1" smtClean="0"/>
              <a:t>modern</a:t>
            </a:r>
            <a:r>
              <a:rPr lang="da-DK" dirty="0" smtClean="0"/>
              <a:t> </a:t>
            </a:r>
            <a:r>
              <a:rPr lang="da-DK" dirty="0" err="1" smtClean="0"/>
              <a:t>story-telling</a:t>
            </a:r>
            <a:r>
              <a:rPr lang="da-DK" dirty="0" smtClean="0"/>
              <a:t>: </a:t>
            </a:r>
            <a:r>
              <a:rPr lang="da-DK" dirty="0" err="1" smtClean="0"/>
              <a:t>No</a:t>
            </a:r>
            <a:r>
              <a:rPr lang="da-DK" dirty="0" smtClean="0"/>
              <a:t> </a:t>
            </a:r>
            <a:r>
              <a:rPr lang="da-DK" dirty="0" err="1" smtClean="0"/>
              <a:t>room</a:t>
            </a:r>
            <a:r>
              <a:rPr lang="da-DK" dirty="0" smtClean="0"/>
              <a:t> for </a:t>
            </a:r>
            <a:r>
              <a:rPr lang="da-DK" dirty="0" err="1" smtClean="0"/>
              <a:t>us</a:t>
            </a:r>
            <a:r>
              <a:rPr lang="da-DK" dirty="0" smtClean="0"/>
              <a:t>?</a:t>
            </a:r>
            <a:endParaRPr lang="da-DK" dirty="0"/>
          </a:p>
        </p:txBody>
      </p:sp>
      <p:pic>
        <p:nvPicPr>
          <p:cNvPr id="5" name="Pladsholder til indhold 4" descr="tastatu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75656" y="1340768"/>
            <a:ext cx="4948987" cy="1197336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42</a:t>
            </a:fld>
            <a:endParaRPr lang="da-DK"/>
          </a:p>
        </p:txBody>
      </p:sp>
      <p:sp>
        <p:nvSpPr>
          <p:cNvPr id="6" name="Tekstboks 5"/>
          <p:cNvSpPr txBox="1"/>
          <p:nvPr/>
        </p:nvSpPr>
        <p:spPr>
          <a:xfrm>
            <a:off x="1331640" y="335699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/>
              <a:t>Amina</a:t>
            </a:r>
            <a:r>
              <a:rPr lang="da-DK" dirty="0" smtClean="0"/>
              <a:t> </a:t>
            </a:r>
            <a:r>
              <a:rPr lang="da-DK" dirty="0" err="1" smtClean="0"/>
              <a:t>Araf</a:t>
            </a:r>
            <a:r>
              <a:rPr lang="da-DK" dirty="0" smtClean="0"/>
              <a:t> , a story from not </a:t>
            </a:r>
            <a:r>
              <a:rPr lang="da-DK" dirty="0" err="1" smtClean="0"/>
              <a:t>Hell</a:t>
            </a:r>
            <a:r>
              <a:rPr lang="da-DK" dirty="0" smtClean="0"/>
              <a:t>, not </a:t>
            </a:r>
            <a:r>
              <a:rPr lang="da-DK" dirty="0" err="1" smtClean="0"/>
              <a:t>Syria</a:t>
            </a:r>
            <a:r>
              <a:rPr lang="da-DK" dirty="0" smtClean="0"/>
              <a:t> but USA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 descr="euranet-logo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57714" y="3501276"/>
            <a:ext cx="2628572" cy="723810"/>
          </a:xfrm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43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Public </a:t>
            </a:r>
            <a:r>
              <a:rPr lang="da-DK" dirty="0" err="1" smtClean="0"/>
              <a:t>journalisme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David Broder, Washington Post, 1988</a:t>
            </a:r>
          </a:p>
          <a:p>
            <a:r>
              <a:rPr lang="da-DK" dirty="0" smtClean="0"/>
              <a:t>Editor Davis </a:t>
            </a:r>
            <a:r>
              <a:rPr lang="da-DK" dirty="0" err="1" smtClean="0"/>
              <a:t>Buzz</a:t>
            </a:r>
            <a:r>
              <a:rPr lang="da-DK" dirty="0" smtClean="0"/>
              <a:t> </a:t>
            </a:r>
            <a:r>
              <a:rPr lang="da-DK" dirty="0" err="1" smtClean="0"/>
              <a:t>Merrit</a:t>
            </a:r>
            <a:r>
              <a:rPr lang="da-DK" dirty="0" smtClean="0"/>
              <a:t>, the </a:t>
            </a:r>
            <a:r>
              <a:rPr lang="da-DK" dirty="0" err="1" smtClean="0"/>
              <a:t>Wichita</a:t>
            </a:r>
            <a:r>
              <a:rPr lang="da-DK" dirty="0" smtClean="0"/>
              <a:t> </a:t>
            </a:r>
            <a:r>
              <a:rPr lang="da-DK" dirty="0" err="1" smtClean="0"/>
              <a:t>Eagle</a:t>
            </a:r>
            <a:r>
              <a:rPr lang="da-DK" dirty="0" smtClean="0"/>
              <a:t>, Kansas: ”</a:t>
            </a:r>
            <a:r>
              <a:rPr lang="da-DK" dirty="0" err="1" smtClean="0"/>
              <a:t>We</a:t>
            </a:r>
            <a:r>
              <a:rPr lang="da-DK" dirty="0" smtClean="0"/>
              <a:t>, the </a:t>
            </a:r>
            <a:r>
              <a:rPr lang="da-DK" dirty="0" err="1" smtClean="0"/>
              <a:t>people</a:t>
            </a:r>
            <a:r>
              <a:rPr lang="da-DK" dirty="0" smtClean="0"/>
              <a:t>”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44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Public </a:t>
            </a:r>
            <a:r>
              <a:rPr lang="da-DK" dirty="0" err="1" smtClean="0"/>
              <a:t>journalisme</a:t>
            </a:r>
            <a:r>
              <a:rPr lang="da-DK" dirty="0" smtClean="0"/>
              <a:t>, the story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a-DK" dirty="0" smtClean="0"/>
          </a:p>
          <a:p>
            <a:pPr>
              <a:buNone/>
            </a:pPr>
            <a:r>
              <a:rPr lang="da-DK" dirty="0" smtClean="0"/>
              <a:t>Back in 1920 </a:t>
            </a:r>
            <a:r>
              <a:rPr lang="da-DK" dirty="0" err="1" smtClean="0"/>
              <a:t>two</a:t>
            </a:r>
            <a:r>
              <a:rPr lang="da-DK" dirty="0" smtClean="0"/>
              <a:t> </a:t>
            </a:r>
            <a:r>
              <a:rPr lang="da-DK" dirty="0" err="1" smtClean="0"/>
              <a:t>ways</a:t>
            </a:r>
            <a:r>
              <a:rPr lang="da-DK" dirty="0" smtClean="0"/>
              <a:t>:</a:t>
            </a:r>
          </a:p>
          <a:p>
            <a:pPr>
              <a:buNone/>
            </a:pPr>
            <a:r>
              <a:rPr lang="da-DK" dirty="0" smtClean="0"/>
              <a:t>”</a:t>
            </a:r>
            <a:r>
              <a:rPr lang="da-DK" dirty="0" err="1" smtClean="0"/>
              <a:t>Atergate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”, and ”public </a:t>
            </a:r>
            <a:r>
              <a:rPr lang="da-DK" dirty="0" err="1" smtClean="0"/>
              <a:t>way</a:t>
            </a:r>
            <a:r>
              <a:rPr lang="da-DK" dirty="0" smtClean="0"/>
              <a:t>”</a:t>
            </a:r>
          </a:p>
          <a:p>
            <a:pPr>
              <a:buNone/>
            </a:pPr>
            <a:r>
              <a:rPr lang="da-DK" sz="2400" dirty="0" smtClean="0"/>
              <a:t>(Walter </a:t>
            </a:r>
            <a:r>
              <a:rPr lang="da-DK" sz="2400" dirty="0" err="1" smtClean="0"/>
              <a:t>Lippmann</a:t>
            </a:r>
            <a:r>
              <a:rPr lang="da-DK" sz="2400" dirty="0" smtClean="0"/>
              <a:t>       and     John Dewey)</a:t>
            </a:r>
          </a:p>
          <a:p>
            <a:pPr>
              <a:buNone/>
            </a:pPr>
            <a:endParaRPr lang="da-DK" sz="2400" dirty="0" smtClean="0"/>
          </a:p>
          <a:p>
            <a:pPr>
              <a:buNone/>
            </a:pPr>
            <a:r>
              <a:rPr lang="da-DK" sz="2400" dirty="0" smtClean="0">
                <a:hlinkClick r:id="rId3"/>
              </a:rPr>
              <a:t>http://www.pewcenter.org/</a:t>
            </a:r>
            <a:r>
              <a:rPr lang="da-DK" sz="2400" dirty="0" smtClean="0"/>
              <a:t> </a:t>
            </a:r>
            <a:endParaRPr lang="da-DK" sz="24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45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Public </a:t>
            </a:r>
            <a:r>
              <a:rPr lang="da-DK" dirty="0" err="1" smtClean="0"/>
              <a:t>journalisme</a:t>
            </a:r>
            <a:r>
              <a:rPr lang="da-DK" dirty="0" smtClean="0"/>
              <a:t>, the story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a-DK" dirty="0" smtClean="0"/>
          </a:p>
          <a:p>
            <a:pPr>
              <a:buNone/>
            </a:pPr>
            <a:r>
              <a:rPr lang="da-DK" dirty="0" smtClean="0"/>
              <a:t>Back in 1920 </a:t>
            </a:r>
            <a:r>
              <a:rPr lang="da-DK" dirty="0" err="1" smtClean="0"/>
              <a:t>two</a:t>
            </a:r>
            <a:r>
              <a:rPr lang="da-DK" dirty="0" smtClean="0"/>
              <a:t> </a:t>
            </a:r>
            <a:r>
              <a:rPr lang="da-DK" dirty="0" err="1" smtClean="0"/>
              <a:t>ways</a:t>
            </a:r>
            <a:r>
              <a:rPr lang="da-DK" dirty="0" smtClean="0"/>
              <a:t>:</a:t>
            </a:r>
          </a:p>
          <a:p>
            <a:pPr>
              <a:buNone/>
            </a:pPr>
            <a:r>
              <a:rPr lang="da-DK" dirty="0" smtClean="0"/>
              <a:t>”</a:t>
            </a:r>
            <a:r>
              <a:rPr lang="da-DK" dirty="0" err="1" smtClean="0"/>
              <a:t>Atergate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”, and ”public </a:t>
            </a:r>
            <a:r>
              <a:rPr lang="da-DK" dirty="0" err="1" smtClean="0"/>
              <a:t>way</a:t>
            </a:r>
            <a:r>
              <a:rPr lang="da-DK" dirty="0" smtClean="0"/>
              <a:t>”</a:t>
            </a:r>
          </a:p>
          <a:p>
            <a:pPr>
              <a:buNone/>
            </a:pPr>
            <a:r>
              <a:rPr lang="da-DK" sz="2400" dirty="0" smtClean="0"/>
              <a:t>(Walter </a:t>
            </a:r>
            <a:r>
              <a:rPr lang="da-DK" sz="2400" dirty="0" err="1" smtClean="0"/>
              <a:t>Lippmann</a:t>
            </a:r>
            <a:r>
              <a:rPr lang="da-DK" sz="2400" dirty="0" smtClean="0"/>
              <a:t>       and     John Dewey)</a:t>
            </a:r>
          </a:p>
          <a:p>
            <a:pPr>
              <a:buNone/>
            </a:pPr>
            <a:endParaRPr lang="da-DK" sz="2400" dirty="0" smtClean="0"/>
          </a:p>
          <a:p>
            <a:pPr>
              <a:buNone/>
            </a:pPr>
            <a:r>
              <a:rPr lang="da-DK" sz="2400" dirty="0" smtClean="0">
                <a:hlinkClick r:id="rId3"/>
              </a:rPr>
              <a:t>http://www.pewcenter.org/</a:t>
            </a:r>
            <a:r>
              <a:rPr lang="da-DK" sz="2400" dirty="0" smtClean="0"/>
              <a:t> </a:t>
            </a:r>
            <a:endParaRPr lang="da-DK" sz="24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46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From </a:t>
            </a:r>
            <a:r>
              <a:rPr lang="da-DK" dirty="0" smtClean="0">
                <a:hlinkClick r:id="rId3" action="ppaction://hlinkfile" tooltip="Carl Bernstein"/>
              </a:rPr>
              <a:t>Carl Bernstein</a:t>
            </a:r>
            <a:r>
              <a:rPr lang="da-DK" dirty="0" smtClean="0"/>
              <a:t> og </a:t>
            </a:r>
            <a:r>
              <a:rPr lang="da-DK" dirty="0" smtClean="0">
                <a:hlinkClick r:id="rId4" action="ppaction://hlinkfile" tooltip="Bob Woodward"/>
              </a:rPr>
              <a:t>Bob </a:t>
            </a:r>
            <a:r>
              <a:rPr lang="da-DK" dirty="0" err="1" smtClean="0">
                <a:hlinkClick r:id="rId4" action="ppaction://hlinkfile" tooltip="Bob Woodward"/>
              </a:rPr>
              <a:t>Woodward</a:t>
            </a:r>
            <a:r>
              <a:rPr lang="da-DK" dirty="0" smtClean="0"/>
              <a:t> to </a:t>
            </a:r>
            <a:r>
              <a:rPr lang="da-DK" dirty="0" err="1" smtClean="0"/>
              <a:t>now</a:t>
            </a:r>
            <a:r>
              <a:rPr lang="da-DK" dirty="0" smtClean="0"/>
              <a:t>. </a:t>
            </a:r>
            <a:endParaRPr lang="da-DK" smtClean="0"/>
          </a:p>
          <a:p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47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the basic: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Exel</a:t>
            </a:r>
            <a:r>
              <a:rPr lang="en-US" dirty="0" smtClean="0"/>
              <a:t> and databases, tools you should know how to use</a:t>
            </a:r>
          </a:p>
          <a:p>
            <a:r>
              <a:rPr lang="en-US" dirty="0" smtClean="0"/>
              <a:t>We use a lot of search engines, but they do function differently </a:t>
            </a:r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7315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2800" b="0" dirty="0" err="1" smtClean="0">
                <a:solidFill>
                  <a:schemeClr val="accent2"/>
                </a:solidFill>
                <a:latin typeface="Verdana" pitchFamily="34" charset="0"/>
              </a:rPr>
              <a:t>boolske</a:t>
            </a:r>
            <a:r>
              <a:rPr lang="da-DK" sz="2800" b="0" dirty="0" smtClean="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da-DK" sz="2800" b="0" dirty="0" err="1" smtClean="0">
                <a:solidFill>
                  <a:schemeClr val="accent2"/>
                </a:solidFill>
                <a:latin typeface="Verdana" pitchFamily="34" charset="0"/>
              </a:rPr>
              <a:t>logic</a:t>
            </a:r>
            <a:r>
              <a:rPr lang="da-DK" sz="2800" b="0" dirty="0" smtClean="0">
                <a:solidFill>
                  <a:schemeClr val="accent2"/>
                </a:solidFill>
                <a:latin typeface="Verdana" pitchFamily="34" charset="0"/>
              </a:rPr>
              <a:t> –</a:t>
            </a:r>
            <a:r>
              <a:rPr lang="da-DK" sz="2800" b="0" dirty="0" err="1" smtClean="0">
                <a:solidFill>
                  <a:schemeClr val="accent2"/>
                </a:solidFill>
                <a:latin typeface="Verdana" pitchFamily="34" charset="0"/>
              </a:rPr>
              <a:t>search</a:t>
            </a:r>
            <a:r>
              <a:rPr lang="da-DK" sz="2800" b="0" dirty="0" smtClean="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da-DK" sz="2800" b="0" dirty="0" err="1" smtClean="0">
                <a:solidFill>
                  <a:schemeClr val="accent2"/>
                </a:solidFill>
                <a:latin typeface="Verdana" pitchFamily="34" charset="0"/>
              </a:rPr>
              <a:t>engines</a:t>
            </a:r>
            <a:r>
              <a:rPr lang="da-DK" sz="2800" b="0" dirty="0" smtClean="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da-DK" sz="2800" b="0" dirty="0" err="1" smtClean="0">
                <a:solidFill>
                  <a:schemeClr val="accent2"/>
                </a:solidFill>
                <a:latin typeface="Verdana" pitchFamily="34" charset="0"/>
              </a:rPr>
              <a:t>are</a:t>
            </a:r>
            <a:r>
              <a:rPr lang="da-DK" sz="2800" b="0" dirty="0" smtClean="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da-DK" sz="2800" b="0" dirty="0" err="1" smtClean="0">
                <a:solidFill>
                  <a:schemeClr val="accent2"/>
                </a:solidFill>
                <a:latin typeface="Verdana" pitchFamily="34" charset="0"/>
              </a:rPr>
              <a:t>different</a:t>
            </a:r>
            <a:endParaRPr lang="da-DK" sz="2800" b="0" dirty="0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3852863" y="1414463"/>
            <a:ext cx="1368425" cy="1295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3971925" y="1700213"/>
            <a:ext cx="204788" cy="31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3863975" y="1916113"/>
            <a:ext cx="4064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851275" y="2060575"/>
            <a:ext cx="431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3870325" y="2205038"/>
            <a:ext cx="38735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3922713" y="2347913"/>
            <a:ext cx="288925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3890963" y="1844675"/>
            <a:ext cx="352425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3851275" y="2132013"/>
            <a:ext cx="431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3851275" y="1989138"/>
            <a:ext cx="431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3890963" y="2276475"/>
            <a:ext cx="3603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3971925" y="2420938"/>
            <a:ext cx="185738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3922713" y="1773238"/>
            <a:ext cx="288925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7" name="Oval 15" descr="Mørk vandret"/>
          <p:cNvSpPr>
            <a:spLocks noChangeArrowheads="1"/>
          </p:cNvSpPr>
          <p:nvPr/>
        </p:nvSpPr>
        <p:spPr bwMode="auto">
          <a:xfrm>
            <a:off x="2987675" y="3286125"/>
            <a:ext cx="1368425" cy="1295400"/>
          </a:xfrm>
          <a:prstGeom prst="ellipse">
            <a:avLst/>
          </a:prstGeom>
          <a:pattFill prst="dkHorz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Oval 16" descr="Mørk vandret"/>
          <p:cNvSpPr>
            <a:spLocks noChangeArrowheads="1"/>
          </p:cNvSpPr>
          <p:nvPr/>
        </p:nvSpPr>
        <p:spPr bwMode="auto">
          <a:xfrm>
            <a:off x="3924300" y="3286125"/>
            <a:ext cx="1368425" cy="1295400"/>
          </a:xfrm>
          <a:prstGeom prst="ellipse">
            <a:avLst/>
          </a:prstGeom>
          <a:pattFill prst="dkHorz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Oval 17" descr="Mørk vandret"/>
          <p:cNvSpPr>
            <a:spLocks noChangeArrowheads="1"/>
          </p:cNvSpPr>
          <p:nvPr/>
        </p:nvSpPr>
        <p:spPr bwMode="auto">
          <a:xfrm>
            <a:off x="3059113" y="5157788"/>
            <a:ext cx="1368425" cy="1295400"/>
          </a:xfrm>
          <a:prstGeom prst="ellipse">
            <a:avLst/>
          </a:prstGeom>
          <a:pattFill prst="dkHorz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Oval 18"/>
          <p:cNvSpPr>
            <a:spLocks noChangeArrowheads="1"/>
          </p:cNvSpPr>
          <p:nvPr/>
        </p:nvSpPr>
        <p:spPr bwMode="auto">
          <a:xfrm>
            <a:off x="3995738" y="5157788"/>
            <a:ext cx="1368425" cy="1295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611188" y="1773238"/>
            <a:ext cx="1728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2000" b="0" dirty="0" smtClean="0">
                <a:latin typeface="Verdana" pitchFamily="34" charset="0"/>
              </a:rPr>
              <a:t>and…</a:t>
            </a:r>
            <a:endParaRPr lang="da-DK" sz="2000" b="0" dirty="0">
              <a:latin typeface="Verdana" pitchFamily="34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611188" y="3716338"/>
            <a:ext cx="1728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2000" b="0" dirty="0" err="1" smtClean="0">
                <a:latin typeface="Verdana" pitchFamily="34" charset="0"/>
              </a:rPr>
              <a:t>or</a:t>
            </a:r>
            <a:r>
              <a:rPr lang="da-DK" sz="2000" b="0" dirty="0" smtClean="0">
                <a:latin typeface="Verdana" pitchFamily="34" charset="0"/>
              </a:rPr>
              <a:t>…</a:t>
            </a:r>
            <a:endParaRPr lang="da-DK" sz="2000" b="0" dirty="0">
              <a:latin typeface="Verdana" pitchFamily="34" charset="0"/>
            </a:endParaRP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611188" y="5589588"/>
            <a:ext cx="1728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2000" b="0" dirty="0" smtClean="0">
                <a:latin typeface="Verdana" pitchFamily="34" charset="0"/>
              </a:rPr>
              <a:t>not…</a:t>
            </a:r>
            <a:endParaRPr lang="da-DK" sz="2000" b="0" dirty="0">
              <a:latin typeface="Verdana" pitchFamily="34" charset="0"/>
            </a:endParaRPr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3995738" y="1665288"/>
            <a:ext cx="1444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 flipV="1">
            <a:off x="3879850" y="1878013"/>
            <a:ext cx="374650" cy="31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3851275" y="2025650"/>
            <a:ext cx="431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3860800" y="2170113"/>
            <a:ext cx="409575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3906838" y="2312988"/>
            <a:ext cx="327025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3903663" y="1809750"/>
            <a:ext cx="320675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3851275" y="2097088"/>
            <a:ext cx="431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3860800" y="1954213"/>
            <a:ext cx="415925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 flipV="1">
            <a:off x="3881438" y="2241550"/>
            <a:ext cx="3984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3941763" y="1738313"/>
            <a:ext cx="24765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3995738" y="2452688"/>
            <a:ext cx="1444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4025900" y="2486025"/>
            <a:ext cx="7461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4027488" y="1628775"/>
            <a:ext cx="71437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3949700" y="2384425"/>
            <a:ext cx="23971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8" name="Oval 36"/>
          <p:cNvSpPr>
            <a:spLocks noChangeArrowheads="1"/>
          </p:cNvSpPr>
          <p:nvPr/>
        </p:nvSpPr>
        <p:spPr bwMode="auto">
          <a:xfrm>
            <a:off x="2916238" y="1414463"/>
            <a:ext cx="1368425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Denmark –pure </a:t>
            </a:r>
            <a:r>
              <a:rPr lang="en-US" dirty="0" smtClean="0"/>
              <a:t>happiness</a:t>
            </a:r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3"/>
              </a:rPr>
              <a:t>http://worlddatabaseofhappiness.eur.nl/trendnat/framepage.htm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da-DK" u="sng" dirty="0" smtClean="0">
                <a:hlinkClick r:id="rId4"/>
              </a:rPr>
              <a:t>http://www.statistikbanken.dk/statbank5a/default.asp?w=1280</a:t>
            </a:r>
            <a:r>
              <a:rPr lang="da-DK" dirty="0" smtClean="0"/>
              <a:t>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Sure- but it is a rich country </a:t>
            </a:r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8</a:t>
            </a:fld>
            <a:endParaRPr lang="da-DK"/>
          </a:p>
        </p:txBody>
      </p:sp>
      <p:graphicFrame>
        <p:nvGraphicFramePr>
          <p:cNvPr id="5" name="Pladsholder til indhold 4"/>
          <p:cNvGraphicFramePr>
            <a:graphicFrameLocks noGrp="1" noChangeAspect="1"/>
          </p:cNvGraphicFramePr>
          <p:nvPr>
            <p:ph idx="1"/>
          </p:nvPr>
        </p:nvGraphicFramePr>
        <p:xfrm>
          <a:off x="529701" y="1340768"/>
          <a:ext cx="8548014" cy="4785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5" imgW="10906077" imgH="6105457" progId="Excel.Sheet.8">
                  <p:embed/>
                </p:oleObj>
              </mc:Choice>
              <mc:Fallback>
                <p:oleObj name="Worksheet" r:id="rId5" imgW="10906077" imgH="6105457" progId="Excel.Sheet.8">
                  <p:embed/>
                  <p:pic>
                    <p:nvPicPr>
                      <p:cNvPr id="0" name="Pladsholder til indhold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701" y="1340768"/>
                        <a:ext cx="8548014" cy="47853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OK, but crosscheck your story – how about other countries…</a:t>
            </a:r>
          </a:p>
          <a:p>
            <a:endParaRPr lang="en-US" dirty="0" smtClean="0"/>
          </a:p>
          <a:p>
            <a:r>
              <a:rPr lang="en-US" dirty="0" smtClean="0"/>
              <a:t>Result, yes other “happy countries” are not rich =&gt; go ahead write the story</a:t>
            </a:r>
          </a:p>
          <a:p>
            <a:r>
              <a:rPr lang="en-US" dirty="0" smtClean="0"/>
              <a:t>(remember to crosscheck, and make sure, that the data actually can show your point. Not like “owners of BMW get more sex than others…”</a:t>
            </a:r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E30A-162F-4394-B92C-00732106FE77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1129</Words>
  <Application>Microsoft Office PowerPoint</Application>
  <PresentationFormat>On-screen Show (4:3)</PresentationFormat>
  <Paragraphs>269</Paragraphs>
  <Slides>47</Slides>
  <Notes>47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Arial</vt:lpstr>
      <vt:lpstr>Calibri</vt:lpstr>
      <vt:lpstr>Verdana</vt:lpstr>
      <vt:lpstr>Kontortema</vt:lpstr>
      <vt:lpstr>Worksheet</vt:lpstr>
      <vt:lpstr>PowerPoint Presentation</vt:lpstr>
      <vt:lpstr>Computer can help you with</vt:lpstr>
      <vt:lpstr>Reveal the truth</vt:lpstr>
      <vt:lpstr>OK, lets check</vt:lpstr>
      <vt:lpstr>First the basic:</vt:lpstr>
      <vt:lpstr>PowerPoint Presentation</vt:lpstr>
      <vt:lpstr>Denmark –pure happiness </vt:lpstr>
      <vt:lpstr>Sure- but it is a rich country </vt:lpstr>
      <vt:lpstr>Next step</vt:lpstr>
      <vt:lpstr>Robots – attacker or helper   </vt:lpstr>
      <vt:lpstr>How to use and where to find robots</vt:lpstr>
      <vt:lpstr>From Eurovision to Mafia</vt:lpstr>
      <vt:lpstr>The future- specialist journalists</vt:lpstr>
      <vt:lpstr>PowerPoint Presentation</vt:lpstr>
      <vt:lpstr>What is a typical news story  </vt:lpstr>
      <vt:lpstr>What is a typical news story  </vt:lpstr>
      <vt:lpstr>The classical news story is just</vt:lpstr>
      <vt:lpstr>PowerPoint Presentation</vt:lpstr>
      <vt:lpstr>Story telling,</vt:lpstr>
      <vt:lpstr>Story telling,</vt:lpstr>
      <vt:lpstr>Story telling,</vt:lpstr>
      <vt:lpstr>Story telling,</vt:lpstr>
      <vt:lpstr>But how?</vt:lpstr>
      <vt:lpstr>Story telling,</vt:lpstr>
      <vt:lpstr>PowerPoint Presentation</vt:lpstr>
      <vt:lpstr>The Boks-model, Wall Street Journal</vt:lpstr>
      <vt:lpstr>The Boks-model, Wall Street Journal</vt:lpstr>
      <vt:lpstr>PowerPoint Presentation</vt:lpstr>
      <vt:lpstr>The new way: Kocks box</vt:lpstr>
      <vt:lpstr>For radio, web, Newspaper?</vt:lpstr>
      <vt:lpstr>Where can we read more?</vt:lpstr>
      <vt:lpstr>PowerPoint Presentation</vt:lpstr>
      <vt:lpstr>Finding your way </vt:lpstr>
      <vt:lpstr>Finding your way </vt:lpstr>
      <vt:lpstr>Finding your way </vt:lpstr>
      <vt:lpstr>Finding your way </vt:lpstr>
      <vt:lpstr>Finding your way </vt:lpstr>
      <vt:lpstr>Finding your way </vt:lpstr>
      <vt:lpstr>PowerPoint Presentation</vt:lpstr>
      <vt:lpstr>The modern story-telling: No room for us?</vt:lpstr>
      <vt:lpstr>The modern story-telling: No room for us?</vt:lpstr>
      <vt:lpstr>The modern story-telling: No room for us?</vt:lpstr>
      <vt:lpstr>PowerPoint Presentation</vt:lpstr>
      <vt:lpstr>Public journalisme</vt:lpstr>
      <vt:lpstr>Public journalisme, the story</vt:lpstr>
      <vt:lpstr>Public journalisme, the story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Jan</dc:creator>
  <cp:lastModifiedBy>jan</cp:lastModifiedBy>
  <cp:revision>48</cp:revision>
  <dcterms:created xsi:type="dcterms:W3CDTF">2011-06-18T14:01:03Z</dcterms:created>
  <dcterms:modified xsi:type="dcterms:W3CDTF">2015-07-09T13:08:32Z</dcterms:modified>
</cp:coreProperties>
</file>