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9"/>
  </p:notesMasterIdLst>
  <p:handoutMasterIdLst>
    <p:handoutMasterId r:id="rId50"/>
  </p:handoutMasterIdLst>
  <p:sldIdLst>
    <p:sldId id="256" r:id="rId2"/>
    <p:sldId id="293" r:id="rId3"/>
    <p:sldId id="298" r:id="rId4"/>
    <p:sldId id="299" r:id="rId5"/>
    <p:sldId id="294" r:id="rId6"/>
    <p:sldId id="295" r:id="rId7"/>
    <p:sldId id="292" r:id="rId8"/>
    <p:sldId id="257" r:id="rId9"/>
    <p:sldId id="296" r:id="rId10"/>
    <p:sldId id="297" r:id="rId11"/>
    <p:sldId id="300" r:id="rId12"/>
    <p:sldId id="302" r:id="rId13"/>
    <p:sldId id="301" r:id="rId14"/>
    <p:sldId id="262" r:id="rId15"/>
    <p:sldId id="259" r:id="rId16"/>
    <p:sldId id="260" r:id="rId17"/>
    <p:sldId id="258" r:id="rId18"/>
    <p:sldId id="261" r:id="rId19"/>
    <p:sldId id="264" r:id="rId20"/>
    <p:sldId id="263" r:id="rId21"/>
    <p:sldId id="265" r:id="rId22"/>
    <p:sldId id="266" r:id="rId23"/>
    <p:sldId id="270" r:id="rId24"/>
    <p:sldId id="269" r:id="rId25"/>
    <p:sldId id="268" r:id="rId26"/>
    <p:sldId id="267" r:id="rId27"/>
    <p:sldId id="271" r:id="rId28"/>
    <p:sldId id="272" r:id="rId29"/>
    <p:sldId id="273" r:id="rId30"/>
    <p:sldId id="275" r:id="rId31"/>
    <p:sldId id="274" r:id="rId32"/>
    <p:sldId id="276" r:id="rId33"/>
    <p:sldId id="277" r:id="rId34"/>
    <p:sldId id="278" r:id="rId35"/>
    <p:sldId id="279" r:id="rId36"/>
    <p:sldId id="280" r:id="rId37"/>
    <p:sldId id="281" r:id="rId38"/>
    <p:sldId id="282" r:id="rId39"/>
    <p:sldId id="283" r:id="rId40"/>
    <p:sldId id="284" r:id="rId41"/>
    <p:sldId id="285" r:id="rId42"/>
    <p:sldId id="286" r:id="rId43"/>
    <p:sldId id="287" r:id="rId44"/>
    <p:sldId id="288" r:id="rId45"/>
    <p:sldId id="290" r:id="rId46"/>
    <p:sldId id="291" r:id="rId47"/>
    <p:sldId id="289" r:id="rId48"/>
  </p:sldIdLst>
  <p:sldSz cx="9144000" cy="6858000" type="screen4x3"/>
  <p:notesSz cx="6888163" cy="100203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C2D31B7-DDFE-4C96-9AA7-3247FC40185B}" type="doc">
      <dgm:prSet loTypeId="urn:microsoft.com/office/officeart/2005/8/layout/pyramid1" loCatId="pyramid" qsTypeId="urn:microsoft.com/office/officeart/2005/8/quickstyle/simple1" qsCatId="simple" csTypeId="urn:microsoft.com/office/officeart/2005/8/colors/accent1_2" csCatId="accent1" phldr="1"/>
      <dgm:spPr/>
    </dgm:pt>
    <dgm:pt modelId="{511C3293-E800-44B7-B23E-A0E2F0A74E01}">
      <dgm:prSet phldrT="[Tekst]"/>
      <dgm:spPr/>
      <dgm:t>
        <a:bodyPr/>
        <a:lstStyle/>
        <a:p>
          <a:r>
            <a:rPr lang="da-DK" dirty="0" err="1" smtClean="0"/>
            <a:t>Concentrated</a:t>
          </a:r>
          <a:endParaRPr lang="da-DK" dirty="0" smtClean="0"/>
        </a:p>
      </dgm:t>
    </dgm:pt>
    <dgm:pt modelId="{DC6E4A29-8298-47C0-876F-2740F3726B55}" type="parTrans" cxnId="{EF428DFD-951B-49D2-AD97-2ACE914C81B0}">
      <dgm:prSet/>
      <dgm:spPr/>
      <dgm:t>
        <a:bodyPr/>
        <a:lstStyle/>
        <a:p>
          <a:endParaRPr lang="da-DK"/>
        </a:p>
      </dgm:t>
    </dgm:pt>
    <dgm:pt modelId="{F582A3DD-585D-4F5A-B9C9-BE0068FA8769}" type="sibTrans" cxnId="{EF428DFD-951B-49D2-AD97-2ACE914C81B0}">
      <dgm:prSet/>
      <dgm:spPr/>
      <dgm:t>
        <a:bodyPr/>
        <a:lstStyle/>
        <a:p>
          <a:endParaRPr lang="da-DK"/>
        </a:p>
      </dgm:t>
    </dgm:pt>
    <dgm:pt modelId="{91123B09-B5F0-4336-9C56-958F9F3516D1}">
      <dgm:prSet phldrT="[Tekst]"/>
      <dgm:spPr/>
      <dgm:t>
        <a:bodyPr/>
        <a:lstStyle/>
        <a:p>
          <a:r>
            <a:rPr lang="da-DK" dirty="0" smtClean="0"/>
            <a:t>More in </a:t>
          </a:r>
          <a:r>
            <a:rPr lang="da-DK" dirty="0" err="1" smtClean="0"/>
            <a:t>dept</a:t>
          </a:r>
          <a:endParaRPr lang="da-DK" dirty="0"/>
        </a:p>
      </dgm:t>
    </dgm:pt>
    <dgm:pt modelId="{3D5BC0D1-73DF-4733-8925-96C57F1117CD}" type="parTrans" cxnId="{D4A75E1F-D825-4D68-80CE-B13115BDF0C5}">
      <dgm:prSet/>
      <dgm:spPr/>
      <dgm:t>
        <a:bodyPr/>
        <a:lstStyle/>
        <a:p>
          <a:endParaRPr lang="da-DK"/>
        </a:p>
      </dgm:t>
    </dgm:pt>
    <dgm:pt modelId="{399254F5-83A8-4645-885F-C8A93BA64A6E}" type="sibTrans" cxnId="{D4A75E1F-D825-4D68-80CE-B13115BDF0C5}">
      <dgm:prSet/>
      <dgm:spPr/>
      <dgm:t>
        <a:bodyPr/>
        <a:lstStyle/>
        <a:p>
          <a:endParaRPr lang="da-DK"/>
        </a:p>
      </dgm:t>
    </dgm:pt>
    <dgm:pt modelId="{99A25C09-11EA-4F50-8C8B-AB6334DF8F12}">
      <dgm:prSet phldrT="[Tekst]"/>
      <dgm:spPr/>
      <dgm:t>
        <a:bodyPr/>
        <a:lstStyle/>
        <a:p>
          <a:r>
            <a:rPr lang="da-DK" dirty="0" err="1" smtClean="0"/>
            <a:t>Even</a:t>
          </a:r>
          <a:r>
            <a:rPr lang="da-DK" dirty="0" smtClean="0"/>
            <a:t> more </a:t>
          </a:r>
          <a:r>
            <a:rPr lang="da-DK" dirty="0" err="1" smtClean="0"/>
            <a:t>about</a:t>
          </a:r>
          <a:r>
            <a:rPr lang="da-DK" dirty="0" smtClean="0"/>
            <a:t> the same story </a:t>
          </a:r>
          <a:endParaRPr lang="da-DK" dirty="0"/>
        </a:p>
      </dgm:t>
    </dgm:pt>
    <dgm:pt modelId="{58D9B4C8-7367-4485-ABE0-BF37EEE2BB7C}" type="parTrans" cxnId="{3623441D-6DCE-4F56-B4AD-88CAEF6E328F}">
      <dgm:prSet/>
      <dgm:spPr/>
      <dgm:t>
        <a:bodyPr/>
        <a:lstStyle/>
        <a:p>
          <a:endParaRPr lang="da-DK"/>
        </a:p>
      </dgm:t>
    </dgm:pt>
    <dgm:pt modelId="{65967611-492A-44E0-B14F-2EC59765C540}" type="sibTrans" cxnId="{3623441D-6DCE-4F56-B4AD-88CAEF6E328F}">
      <dgm:prSet/>
      <dgm:spPr/>
      <dgm:t>
        <a:bodyPr/>
        <a:lstStyle/>
        <a:p>
          <a:endParaRPr lang="da-DK"/>
        </a:p>
      </dgm:t>
    </dgm:pt>
    <dgm:pt modelId="{E4413D52-F30C-4E34-BADA-8AF80D4973E7}" type="pres">
      <dgm:prSet presAssocID="{AC2D31B7-DDFE-4C96-9AA7-3247FC40185B}" presName="Name0" presStyleCnt="0">
        <dgm:presLayoutVars>
          <dgm:dir/>
          <dgm:animLvl val="lvl"/>
          <dgm:resizeHandles val="exact"/>
        </dgm:presLayoutVars>
      </dgm:prSet>
      <dgm:spPr/>
    </dgm:pt>
    <dgm:pt modelId="{A98C1151-203F-4E66-B856-869F0AF9869F}" type="pres">
      <dgm:prSet presAssocID="{511C3293-E800-44B7-B23E-A0E2F0A74E01}" presName="Name8" presStyleCnt="0"/>
      <dgm:spPr/>
    </dgm:pt>
    <dgm:pt modelId="{A4838E04-5904-4D35-8C10-73BEC97D9EF1}" type="pres">
      <dgm:prSet presAssocID="{511C3293-E800-44B7-B23E-A0E2F0A74E01}" presName="level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E13CC3E5-D5CA-4929-A576-9ED7AB289A54}" type="pres">
      <dgm:prSet presAssocID="{511C3293-E800-44B7-B23E-A0E2F0A74E01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0ABB3C6C-C556-4C53-94E6-B064737729A5}" type="pres">
      <dgm:prSet presAssocID="{91123B09-B5F0-4336-9C56-958F9F3516D1}" presName="Name8" presStyleCnt="0"/>
      <dgm:spPr/>
    </dgm:pt>
    <dgm:pt modelId="{2FAE0972-95EA-4B62-88B5-0652C87D5F8D}" type="pres">
      <dgm:prSet presAssocID="{91123B09-B5F0-4336-9C56-958F9F3516D1}" presName="level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8A3A3462-DA48-4E74-BFA9-5B47BE2872EA}" type="pres">
      <dgm:prSet presAssocID="{91123B09-B5F0-4336-9C56-958F9F3516D1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93B5FEDE-395F-4C75-8ECD-0EFE28C102A3}" type="pres">
      <dgm:prSet presAssocID="{99A25C09-11EA-4F50-8C8B-AB6334DF8F12}" presName="Name8" presStyleCnt="0"/>
      <dgm:spPr/>
    </dgm:pt>
    <dgm:pt modelId="{384BAA47-31FD-4AD8-B02F-2EAD7EFB982D}" type="pres">
      <dgm:prSet presAssocID="{99A25C09-11EA-4F50-8C8B-AB6334DF8F12}" presName="level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3C837CAE-2CFB-47CE-869A-750ACFEA31D5}" type="pres">
      <dgm:prSet presAssocID="{99A25C09-11EA-4F50-8C8B-AB6334DF8F12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da-DK"/>
        </a:p>
      </dgm:t>
    </dgm:pt>
  </dgm:ptLst>
  <dgm:cxnLst>
    <dgm:cxn modelId="{EF428DFD-951B-49D2-AD97-2ACE914C81B0}" srcId="{AC2D31B7-DDFE-4C96-9AA7-3247FC40185B}" destId="{511C3293-E800-44B7-B23E-A0E2F0A74E01}" srcOrd="0" destOrd="0" parTransId="{DC6E4A29-8298-47C0-876F-2740F3726B55}" sibTransId="{F582A3DD-585D-4F5A-B9C9-BE0068FA8769}"/>
    <dgm:cxn modelId="{F4339721-AED9-4128-BC29-49C43811CF8B}" type="presOf" srcId="{91123B09-B5F0-4336-9C56-958F9F3516D1}" destId="{8A3A3462-DA48-4E74-BFA9-5B47BE2872EA}" srcOrd="1" destOrd="0" presId="urn:microsoft.com/office/officeart/2005/8/layout/pyramid1"/>
    <dgm:cxn modelId="{225E92EF-B690-4C0B-8E16-7F03DF9AC3CD}" type="presOf" srcId="{AC2D31B7-DDFE-4C96-9AA7-3247FC40185B}" destId="{E4413D52-F30C-4E34-BADA-8AF80D4973E7}" srcOrd="0" destOrd="0" presId="urn:microsoft.com/office/officeart/2005/8/layout/pyramid1"/>
    <dgm:cxn modelId="{F4B68479-3A86-402D-B248-050955F2F9CC}" type="presOf" srcId="{511C3293-E800-44B7-B23E-A0E2F0A74E01}" destId="{A4838E04-5904-4D35-8C10-73BEC97D9EF1}" srcOrd="0" destOrd="0" presId="urn:microsoft.com/office/officeart/2005/8/layout/pyramid1"/>
    <dgm:cxn modelId="{DC9A5349-DE70-423E-B98A-17C7FCF15A4F}" type="presOf" srcId="{511C3293-E800-44B7-B23E-A0E2F0A74E01}" destId="{E13CC3E5-D5CA-4929-A576-9ED7AB289A54}" srcOrd="1" destOrd="0" presId="urn:microsoft.com/office/officeart/2005/8/layout/pyramid1"/>
    <dgm:cxn modelId="{FD0CA9E1-74F1-43D7-9887-F4044FD9AA2C}" type="presOf" srcId="{99A25C09-11EA-4F50-8C8B-AB6334DF8F12}" destId="{3C837CAE-2CFB-47CE-869A-750ACFEA31D5}" srcOrd="1" destOrd="0" presId="urn:microsoft.com/office/officeart/2005/8/layout/pyramid1"/>
    <dgm:cxn modelId="{D4A75E1F-D825-4D68-80CE-B13115BDF0C5}" srcId="{AC2D31B7-DDFE-4C96-9AA7-3247FC40185B}" destId="{91123B09-B5F0-4336-9C56-958F9F3516D1}" srcOrd="1" destOrd="0" parTransId="{3D5BC0D1-73DF-4733-8925-96C57F1117CD}" sibTransId="{399254F5-83A8-4645-885F-C8A93BA64A6E}"/>
    <dgm:cxn modelId="{C3604201-CA99-4A92-BE4F-1AA746EB49BB}" type="presOf" srcId="{99A25C09-11EA-4F50-8C8B-AB6334DF8F12}" destId="{384BAA47-31FD-4AD8-B02F-2EAD7EFB982D}" srcOrd="0" destOrd="0" presId="urn:microsoft.com/office/officeart/2005/8/layout/pyramid1"/>
    <dgm:cxn modelId="{4CB45FC3-AB67-43AC-B550-30CEB41B233A}" type="presOf" srcId="{91123B09-B5F0-4336-9C56-958F9F3516D1}" destId="{2FAE0972-95EA-4B62-88B5-0652C87D5F8D}" srcOrd="0" destOrd="0" presId="urn:microsoft.com/office/officeart/2005/8/layout/pyramid1"/>
    <dgm:cxn modelId="{3623441D-6DCE-4F56-B4AD-88CAEF6E328F}" srcId="{AC2D31B7-DDFE-4C96-9AA7-3247FC40185B}" destId="{99A25C09-11EA-4F50-8C8B-AB6334DF8F12}" srcOrd="2" destOrd="0" parTransId="{58D9B4C8-7367-4485-ABE0-BF37EEE2BB7C}" sibTransId="{65967611-492A-44E0-B14F-2EC59765C540}"/>
    <dgm:cxn modelId="{D5F54675-E397-41F1-AEC0-FACAA5C03F13}" type="presParOf" srcId="{E4413D52-F30C-4E34-BADA-8AF80D4973E7}" destId="{A98C1151-203F-4E66-B856-869F0AF9869F}" srcOrd="0" destOrd="0" presId="urn:microsoft.com/office/officeart/2005/8/layout/pyramid1"/>
    <dgm:cxn modelId="{2B66F8E8-8FF7-4ABC-AA7B-76DA4D09C8AA}" type="presParOf" srcId="{A98C1151-203F-4E66-B856-869F0AF9869F}" destId="{A4838E04-5904-4D35-8C10-73BEC97D9EF1}" srcOrd="0" destOrd="0" presId="urn:microsoft.com/office/officeart/2005/8/layout/pyramid1"/>
    <dgm:cxn modelId="{A71E4F1E-CED1-456F-BB5F-38811D462515}" type="presParOf" srcId="{A98C1151-203F-4E66-B856-869F0AF9869F}" destId="{E13CC3E5-D5CA-4929-A576-9ED7AB289A54}" srcOrd="1" destOrd="0" presId="urn:microsoft.com/office/officeart/2005/8/layout/pyramid1"/>
    <dgm:cxn modelId="{F7CBB93C-DFF5-4D50-B0C3-34D1E6629790}" type="presParOf" srcId="{E4413D52-F30C-4E34-BADA-8AF80D4973E7}" destId="{0ABB3C6C-C556-4C53-94E6-B064737729A5}" srcOrd="1" destOrd="0" presId="urn:microsoft.com/office/officeart/2005/8/layout/pyramid1"/>
    <dgm:cxn modelId="{772BFF60-7E0F-4545-ACBF-8AA60B52FD56}" type="presParOf" srcId="{0ABB3C6C-C556-4C53-94E6-B064737729A5}" destId="{2FAE0972-95EA-4B62-88B5-0652C87D5F8D}" srcOrd="0" destOrd="0" presId="urn:microsoft.com/office/officeart/2005/8/layout/pyramid1"/>
    <dgm:cxn modelId="{1FCC2A23-7305-45F8-B103-1C4808D50436}" type="presParOf" srcId="{0ABB3C6C-C556-4C53-94E6-B064737729A5}" destId="{8A3A3462-DA48-4E74-BFA9-5B47BE2872EA}" srcOrd="1" destOrd="0" presId="urn:microsoft.com/office/officeart/2005/8/layout/pyramid1"/>
    <dgm:cxn modelId="{9F69BEBC-D605-475D-A6BF-7840C2F6A402}" type="presParOf" srcId="{E4413D52-F30C-4E34-BADA-8AF80D4973E7}" destId="{93B5FEDE-395F-4C75-8ECD-0EFE28C102A3}" srcOrd="2" destOrd="0" presId="urn:microsoft.com/office/officeart/2005/8/layout/pyramid1"/>
    <dgm:cxn modelId="{2872F665-3C62-4971-A450-9EF6F88146D8}" type="presParOf" srcId="{93B5FEDE-395F-4C75-8ECD-0EFE28C102A3}" destId="{384BAA47-31FD-4AD8-B02F-2EAD7EFB982D}" srcOrd="0" destOrd="0" presId="urn:microsoft.com/office/officeart/2005/8/layout/pyramid1"/>
    <dgm:cxn modelId="{BBF6993B-5FC3-46AD-B17C-95E0980C7533}" type="presParOf" srcId="{93B5FEDE-395F-4C75-8ECD-0EFE28C102A3}" destId="{3C837CAE-2CFB-47CE-869A-750ACFEA31D5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0E17414-1B5B-46B1-B614-3AAFCA48697E}" type="doc">
      <dgm:prSet loTypeId="urn:microsoft.com/office/officeart/2005/8/layout/pyramid4" loCatId="pyramid" qsTypeId="urn:microsoft.com/office/officeart/2005/8/quickstyle/simple1" qsCatId="simple" csTypeId="urn:microsoft.com/office/officeart/2005/8/colors/accent1_2" csCatId="accent1" phldr="0"/>
      <dgm:spPr/>
      <dgm:t>
        <a:bodyPr/>
        <a:lstStyle/>
        <a:p>
          <a:endParaRPr lang="da-DK"/>
        </a:p>
      </dgm:t>
    </dgm:pt>
    <dgm:pt modelId="{D92AA6B2-2E86-4053-9E39-117037B3E709}">
      <dgm:prSet phldrT="[Tekst]" phldr="1"/>
      <dgm:spPr/>
      <dgm:t>
        <a:bodyPr/>
        <a:lstStyle/>
        <a:p>
          <a:endParaRPr lang="da-DK"/>
        </a:p>
      </dgm:t>
    </dgm:pt>
    <dgm:pt modelId="{0A29E470-36F6-407D-9146-E476D1391DE7}" type="parTrans" cxnId="{451ACFEA-F08F-4F79-9D86-8E1B08F7ADEB}">
      <dgm:prSet/>
      <dgm:spPr/>
      <dgm:t>
        <a:bodyPr/>
        <a:lstStyle/>
        <a:p>
          <a:endParaRPr lang="da-DK"/>
        </a:p>
      </dgm:t>
    </dgm:pt>
    <dgm:pt modelId="{4CF17773-D2CA-440B-9DA8-F22EC8EFA56A}" type="sibTrans" cxnId="{451ACFEA-F08F-4F79-9D86-8E1B08F7ADEB}">
      <dgm:prSet/>
      <dgm:spPr/>
      <dgm:t>
        <a:bodyPr/>
        <a:lstStyle/>
        <a:p>
          <a:endParaRPr lang="da-DK"/>
        </a:p>
      </dgm:t>
    </dgm:pt>
    <dgm:pt modelId="{71C7ECA4-6CA5-492C-872F-0E448791D3EE}">
      <dgm:prSet phldrT="[Tekst]" phldr="1"/>
      <dgm:spPr/>
      <dgm:t>
        <a:bodyPr/>
        <a:lstStyle/>
        <a:p>
          <a:endParaRPr lang="da-DK"/>
        </a:p>
      </dgm:t>
    </dgm:pt>
    <dgm:pt modelId="{9DB1D13B-BF41-4816-9546-73FE13A69B11}" type="parTrans" cxnId="{5B7EC820-B202-4E77-94EC-68A11767CFF8}">
      <dgm:prSet/>
      <dgm:spPr/>
      <dgm:t>
        <a:bodyPr/>
        <a:lstStyle/>
        <a:p>
          <a:endParaRPr lang="da-DK"/>
        </a:p>
      </dgm:t>
    </dgm:pt>
    <dgm:pt modelId="{EDA99B72-A705-42AA-9B97-087402AACD6A}" type="sibTrans" cxnId="{5B7EC820-B202-4E77-94EC-68A11767CFF8}">
      <dgm:prSet/>
      <dgm:spPr/>
      <dgm:t>
        <a:bodyPr/>
        <a:lstStyle/>
        <a:p>
          <a:endParaRPr lang="da-DK"/>
        </a:p>
      </dgm:t>
    </dgm:pt>
    <dgm:pt modelId="{22695EFA-5751-4B50-A2F3-434B25BCE565}">
      <dgm:prSet phldrT="[Tekst]" phldr="1"/>
      <dgm:spPr/>
      <dgm:t>
        <a:bodyPr/>
        <a:lstStyle/>
        <a:p>
          <a:endParaRPr lang="da-DK"/>
        </a:p>
      </dgm:t>
    </dgm:pt>
    <dgm:pt modelId="{51676CCB-4C26-420F-9B47-58D579F33031}" type="parTrans" cxnId="{CA41F107-8B19-4630-B4FA-1E6C7C7D3474}">
      <dgm:prSet/>
      <dgm:spPr/>
      <dgm:t>
        <a:bodyPr/>
        <a:lstStyle/>
        <a:p>
          <a:endParaRPr lang="da-DK"/>
        </a:p>
      </dgm:t>
    </dgm:pt>
    <dgm:pt modelId="{C16C1383-F269-4956-8AD3-A2A238C1818A}" type="sibTrans" cxnId="{CA41F107-8B19-4630-B4FA-1E6C7C7D3474}">
      <dgm:prSet/>
      <dgm:spPr/>
      <dgm:t>
        <a:bodyPr/>
        <a:lstStyle/>
        <a:p>
          <a:endParaRPr lang="da-DK"/>
        </a:p>
      </dgm:t>
    </dgm:pt>
    <dgm:pt modelId="{9977452F-0C02-4D37-AB3F-4144DA84BE04}" type="pres">
      <dgm:prSet presAssocID="{60E17414-1B5B-46B1-B614-3AAFCA48697E}" presName="compositeShape" presStyleCnt="0">
        <dgm:presLayoutVars>
          <dgm:chMax val="9"/>
          <dgm:dir/>
          <dgm:resizeHandles val="exact"/>
        </dgm:presLayoutVars>
      </dgm:prSet>
      <dgm:spPr/>
      <dgm:t>
        <a:bodyPr/>
        <a:lstStyle/>
        <a:p>
          <a:endParaRPr lang="da-DK"/>
        </a:p>
      </dgm:t>
    </dgm:pt>
    <dgm:pt modelId="{857A935F-AC52-4B9D-A617-088E33767296}" type="pres">
      <dgm:prSet presAssocID="{60E17414-1B5B-46B1-B614-3AAFCA48697E}" presName="triangle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73931EF4-AE67-48FA-8EA5-8CE59C5E1ED4}" type="pres">
      <dgm:prSet presAssocID="{60E17414-1B5B-46B1-B614-3AAFCA48697E}" presName="triangle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12D279D3-093F-4B03-AFB8-45439E6F4595}" type="pres">
      <dgm:prSet presAssocID="{60E17414-1B5B-46B1-B614-3AAFCA48697E}" presName="triangle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5C534D4A-DCDD-4E45-9541-66041BAA5E5D}" type="pres">
      <dgm:prSet presAssocID="{60E17414-1B5B-46B1-B614-3AAFCA48697E}" presName="triangle4" presStyleLbl="node1" presStyleIdx="3" presStyleCnt="4">
        <dgm:presLayoutVars>
          <dgm:bulletEnabled val="1"/>
        </dgm:presLayoutVars>
      </dgm:prSet>
      <dgm:spPr/>
    </dgm:pt>
  </dgm:ptLst>
  <dgm:cxnLst>
    <dgm:cxn modelId="{5B7EC820-B202-4E77-94EC-68A11767CFF8}" srcId="{60E17414-1B5B-46B1-B614-3AAFCA48697E}" destId="{71C7ECA4-6CA5-492C-872F-0E448791D3EE}" srcOrd="1" destOrd="0" parTransId="{9DB1D13B-BF41-4816-9546-73FE13A69B11}" sibTransId="{EDA99B72-A705-42AA-9B97-087402AACD6A}"/>
    <dgm:cxn modelId="{CA41F107-8B19-4630-B4FA-1E6C7C7D3474}" srcId="{60E17414-1B5B-46B1-B614-3AAFCA48697E}" destId="{22695EFA-5751-4B50-A2F3-434B25BCE565}" srcOrd="2" destOrd="0" parTransId="{51676CCB-4C26-420F-9B47-58D579F33031}" sibTransId="{C16C1383-F269-4956-8AD3-A2A238C1818A}"/>
    <dgm:cxn modelId="{451ACFEA-F08F-4F79-9D86-8E1B08F7ADEB}" srcId="{60E17414-1B5B-46B1-B614-3AAFCA48697E}" destId="{D92AA6B2-2E86-4053-9E39-117037B3E709}" srcOrd="0" destOrd="0" parTransId="{0A29E470-36F6-407D-9146-E476D1391DE7}" sibTransId="{4CF17773-D2CA-440B-9DA8-F22EC8EFA56A}"/>
    <dgm:cxn modelId="{1FB9BDEB-38BF-4109-9E1B-5F9DDC30DA0F}" type="presOf" srcId="{71C7ECA4-6CA5-492C-872F-0E448791D3EE}" destId="{73931EF4-AE67-48FA-8EA5-8CE59C5E1ED4}" srcOrd="0" destOrd="0" presId="urn:microsoft.com/office/officeart/2005/8/layout/pyramid4"/>
    <dgm:cxn modelId="{E1595EAF-063F-4D57-ADE1-2DF7C7673CDA}" type="presOf" srcId="{D92AA6B2-2E86-4053-9E39-117037B3E709}" destId="{857A935F-AC52-4B9D-A617-088E33767296}" srcOrd="0" destOrd="0" presId="urn:microsoft.com/office/officeart/2005/8/layout/pyramid4"/>
    <dgm:cxn modelId="{E1ADBD96-14C7-41B7-9ECB-35350543B755}" type="presOf" srcId="{60E17414-1B5B-46B1-B614-3AAFCA48697E}" destId="{9977452F-0C02-4D37-AB3F-4144DA84BE04}" srcOrd="0" destOrd="0" presId="urn:microsoft.com/office/officeart/2005/8/layout/pyramid4"/>
    <dgm:cxn modelId="{22382FB8-D18A-4534-9E91-B653E11BFB8E}" type="presOf" srcId="{22695EFA-5751-4B50-A2F3-434B25BCE565}" destId="{12D279D3-093F-4B03-AFB8-45439E6F4595}" srcOrd="0" destOrd="0" presId="urn:microsoft.com/office/officeart/2005/8/layout/pyramid4"/>
    <dgm:cxn modelId="{C9617E29-0004-4D8C-BDB9-D8CCD06C2E31}" type="presParOf" srcId="{9977452F-0C02-4D37-AB3F-4144DA84BE04}" destId="{857A935F-AC52-4B9D-A617-088E33767296}" srcOrd="0" destOrd="0" presId="urn:microsoft.com/office/officeart/2005/8/layout/pyramid4"/>
    <dgm:cxn modelId="{FB6A0D58-2CD1-46C2-BD89-C7674E7FB98E}" type="presParOf" srcId="{9977452F-0C02-4D37-AB3F-4144DA84BE04}" destId="{73931EF4-AE67-48FA-8EA5-8CE59C5E1ED4}" srcOrd="1" destOrd="0" presId="urn:microsoft.com/office/officeart/2005/8/layout/pyramid4"/>
    <dgm:cxn modelId="{62E761C8-8007-4813-82BC-A54A3E57B8C0}" type="presParOf" srcId="{9977452F-0C02-4D37-AB3F-4144DA84BE04}" destId="{12D279D3-093F-4B03-AFB8-45439E6F4595}" srcOrd="2" destOrd="0" presId="urn:microsoft.com/office/officeart/2005/8/layout/pyramid4"/>
    <dgm:cxn modelId="{745DE9B0-A717-45D3-BE70-6961D3AD35E2}" type="presParOf" srcId="{9977452F-0C02-4D37-AB3F-4144DA84BE04}" destId="{5C534D4A-DCDD-4E45-9541-66041BAA5E5D}" srcOrd="3" destOrd="0" presId="urn:microsoft.com/office/officeart/2005/8/layout/pyramid4"/>
  </dgm:cxnLst>
  <dgm:bg/>
  <dgm:whole>
    <a:ln>
      <a:solidFill>
        <a:schemeClr val="tx1"/>
      </a:solidFill>
    </a:ln>
  </dgm:whole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4838E04-5904-4D35-8C10-73BEC97D9EF1}">
      <dsp:nvSpPr>
        <dsp:cNvPr id="0" name=""/>
        <dsp:cNvSpPr/>
      </dsp:nvSpPr>
      <dsp:spPr>
        <a:xfrm>
          <a:off x="2743200" y="0"/>
          <a:ext cx="2743199" cy="1508654"/>
        </a:xfrm>
        <a:prstGeom prst="trapezoid">
          <a:avLst>
            <a:gd name="adj" fmla="val 90915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6990" tIns="46990" rIns="46990" bIns="46990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3700" kern="1200" dirty="0" err="1" smtClean="0"/>
            <a:t>Concentrated</a:t>
          </a:r>
          <a:endParaRPr lang="da-DK" sz="3700" kern="1200" dirty="0" smtClean="0"/>
        </a:p>
      </dsp:txBody>
      <dsp:txXfrm>
        <a:off x="2743200" y="0"/>
        <a:ext cx="2743199" cy="1508654"/>
      </dsp:txXfrm>
    </dsp:sp>
    <dsp:sp modelId="{2FAE0972-95EA-4B62-88B5-0652C87D5F8D}">
      <dsp:nvSpPr>
        <dsp:cNvPr id="0" name=""/>
        <dsp:cNvSpPr/>
      </dsp:nvSpPr>
      <dsp:spPr>
        <a:xfrm>
          <a:off x="1371600" y="1508654"/>
          <a:ext cx="5486399" cy="1508654"/>
        </a:xfrm>
        <a:prstGeom prst="trapezoid">
          <a:avLst>
            <a:gd name="adj" fmla="val 90915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6990" tIns="46990" rIns="46990" bIns="46990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3700" kern="1200" dirty="0" smtClean="0"/>
            <a:t>More in </a:t>
          </a:r>
          <a:r>
            <a:rPr lang="da-DK" sz="3700" kern="1200" dirty="0" err="1" smtClean="0"/>
            <a:t>dept</a:t>
          </a:r>
          <a:endParaRPr lang="da-DK" sz="3700" kern="1200" dirty="0"/>
        </a:p>
      </dsp:txBody>
      <dsp:txXfrm>
        <a:off x="2331720" y="1508654"/>
        <a:ext cx="3566160" cy="1508654"/>
      </dsp:txXfrm>
    </dsp:sp>
    <dsp:sp modelId="{384BAA47-31FD-4AD8-B02F-2EAD7EFB982D}">
      <dsp:nvSpPr>
        <dsp:cNvPr id="0" name=""/>
        <dsp:cNvSpPr/>
      </dsp:nvSpPr>
      <dsp:spPr>
        <a:xfrm>
          <a:off x="0" y="3017308"/>
          <a:ext cx="8229600" cy="1508654"/>
        </a:xfrm>
        <a:prstGeom prst="trapezoid">
          <a:avLst>
            <a:gd name="adj" fmla="val 90915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6990" tIns="46990" rIns="46990" bIns="46990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3700" kern="1200" dirty="0" err="1" smtClean="0"/>
            <a:t>Even</a:t>
          </a:r>
          <a:r>
            <a:rPr lang="da-DK" sz="3700" kern="1200" dirty="0" smtClean="0"/>
            <a:t> more </a:t>
          </a:r>
          <a:r>
            <a:rPr lang="da-DK" sz="3700" kern="1200" dirty="0" err="1" smtClean="0"/>
            <a:t>about</a:t>
          </a:r>
          <a:r>
            <a:rPr lang="da-DK" sz="3700" kern="1200" dirty="0" smtClean="0"/>
            <a:t> the same story </a:t>
          </a:r>
          <a:endParaRPr lang="da-DK" sz="3700" kern="1200" dirty="0"/>
        </a:p>
      </dsp:txBody>
      <dsp:txXfrm>
        <a:off x="1440179" y="3017308"/>
        <a:ext cx="5349240" cy="150865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4">
  <dgm:title val=""/>
  <dgm:desc val=""/>
  <dgm:catLst>
    <dgm:cat type="pyramid" pri="4000"/>
    <dgm:cat type="relationship" pri="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varLst>
      <dgm:chMax val="9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4">
        <dgm:choose name="Name2">
          <dgm:if name="Name3" axis="ch" ptType="node" func="cnt" op="equ" val="1">
            <dgm:constrLst>
              <dgm:constr type="primFontSz" for="ch" ptType="node" op="equ" val="65"/>
              <dgm:constr type="t" for="ch" forName="triangle1"/>
              <dgm:constr type="l" for="ch" forName="triangle1"/>
              <dgm:constr type="h" for="ch" forName="triangle1" refType="h"/>
              <dgm:constr type="w" for="ch" forName="triangle1" refType="h"/>
            </dgm:constrLst>
          </dgm:if>
          <dgm:else name="Name4">
            <dgm:constrLst>
              <dgm:constr type="primFontSz" for="ch" ptType="node" op="equ" val="65"/>
              <dgm:constr type="t" for="ch" forName="triangle1"/>
              <dgm:constr type="l" for="ch" forName="triangle1" refType="h" fact="0.25"/>
              <dgm:constr type="h" for="ch" forName="triangle1" refType="h" fact="0.5"/>
              <dgm:constr type="w" for="ch" forName="triangle1" refType="h" fact="0.5"/>
              <dgm:constr type="t" for="ch" forName="triangle2" refType="h" fact="0.5"/>
              <dgm:constr type="l" for="ch" forName="triangle2"/>
              <dgm:constr type="h" for="ch" forName="triangle2" refType="h" fact="0.5"/>
              <dgm:constr type="w" for="ch" forName="triangle2" refType="h" fact="0.5"/>
              <dgm:constr type="t" for="ch" forName="triangle3" refType="h" fact="0.5"/>
              <dgm:constr type="l" for="ch" forName="triangle3" refType="h" fact="0.25"/>
              <dgm:constr type="h" for="ch" forName="triangle3" refType="h" fact="0.5"/>
              <dgm:constr type="w" for="ch" forName="triangle3" refType="h" fact="0.5"/>
              <dgm:constr type="t" for="ch" forName="triangle4" refType="h" fact="0.5"/>
              <dgm:constr type="l" for="ch" forName="triangle4" refType="h" fact="0.5"/>
              <dgm:constr type="h" for="ch" forName="triangle4" refType="h" fact="0.5"/>
              <dgm:constr type="w" for="ch" forName="triangle4" refType="h" fact="0.5"/>
            </dgm:constrLst>
          </dgm:else>
        </dgm:choose>
      </dgm:if>
      <dgm:else name="Name5">
        <dgm:constrLst>
          <dgm:constr type="primFontSz" for="ch" ptType="node" op="equ" val="65"/>
          <dgm:constr type="t" for="ch" forName="triangle1"/>
          <dgm:constr type="l" for="ch" forName="triangle1" refType="h" fact="0.33"/>
          <dgm:constr type="h" for="ch" forName="triangle1" refType="h" fact="0.33"/>
          <dgm:constr type="w" for="ch" forName="triangle1" refType="h" fact="0.33"/>
          <dgm:constr type="t" for="ch" forName="triangle2" refType="h" fact="0.33"/>
          <dgm:constr type="l" for="ch" forName="triangle2" refType="h" fact="0.165"/>
          <dgm:constr type="h" for="ch" forName="triangle2" refType="h" fact="0.33"/>
          <dgm:constr type="w" for="ch" forName="triangle2" refType="h" fact="0.33"/>
          <dgm:constr type="t" for="ch" forName="triangle3" refType="h" fact="0.33"/>
          <dgm:constr type="l" for="ch" forName="triangle3" refType="h" fact="0.33"/>
          <dgm:constr type="h" for="ch" forName="triangle3" refType="h" fact="0.33"/>
          <dgm:constr type="w" for="ch" forName="triangle3" refType="h" fact="0.33"/>
          <dgm:constr type="t" for="ch" forName="triangle4" refType="h" fact="0.33"/>
          <dgm:constr type="l" for="ch" forName="triangle4" refType="h" fact="0.495"/>
          <dgm:constr type="h" for="ch" forName="triangle4" refType="h" fact="0.33"/>
          <dgm:constr type="w" for="ch" forName="triangle4" refType="h" fact="0.33"/>
          <dgm:constr type="t" for="ch" forName="triangle5" refType="h" fact="0.66"/>
          <dgm:constr type="l" for="ch" forName="triangle5"/>
          <dgm:constr type="h" for="ch" forName="triangle5" refType="h" fact="0.33"/>
          <dgm:constr type="w" for="ch" forName="triangle5" refType="h" fact="0.33"/>
          <dgm:constr type="t" for="ch" forName="triangle6" refType="h" fact="0.66"/>
          <dgm:constr type="l" for="ch" forName="triangle6" refType="h" fact="0.165"/>
          <dgm:constr type="h" for="ch" forName="triangle6" refType="h" fact="0.33"/>
          <dgm:constr type="w" for="ch" forName="triangle6" refType="h" fact="0.33"/>
          <dgm:constr type="t" for="ch" forName="triangle7" refType="h" fact="0.66"/>
          <dgm:constr type="l" for="ch" forName="triangle7" refType="h" fact="0.33"/>
          <dgm:constr type="h" for="ch" forName="triangle7" refType="h" fact="0.33"/>
          <dgm:constr type="w" for="ch" forName="triangle7" refType="h" fact="0.33"/>
          <dgm:constr type="t" for="ch" forName="triangle8" refType="h" fact="0.66"/>
          <dgm:constr type="l" for="ch" forName="triangle8" refType="h" fact="0.495"/>
          <dgm:constr type="h" for="ch" forName="triangle8" refType="h" fact="0.33"/>
          <dgm:constr type="w" for="ch" forName="triangle8" refType="h" fact="0.33"/>
          <dgm:constr type="t" for="ch" forName="triangle9" refType="h" fact="0.66"/>
          <dgm:constr type="l" for="ch" forName="triangle9" refType="h" fact="0.66"/>
          <dgm:constr type="h" for="ch" forName="triangle9" refType="h" fact="0.33"/>
          <dgm:constr type="w" for="ch" forName="triangle9" refType="h" fact="0.33"/>
        </dgm:constrLst>
      </dgm:else>
    </dgm:choose>
    <dgm:ruleLst/>
    <dgm:choose name="Name6">
      <dgm:if name="Name7" axis="ch" ptType="node" func="cnt" op="gte" val="1">
        <dgm:layoutNode name="triangle1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8"/>
    </dgm:choose>
    <dgm:choose name="Name9">
      <dgm:if name="Name10" axis="ch" ptType="node" func="cnt" op="gte" val="2">
        <dgm:layoutNode name="triangle2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11">
            <dgm:if name="Name12" func="var" arg="dir" op="equ" val="norm">
              <dgm:presOf axis="ch desOrSelf" ptType="node node" st="2 1" cnt="1 0"/>
            </dgm:if>
            <dgm:else name="Name13">
              <dgm:presOf axis="ch desOrSelf" ptType="node node" st="4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3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presOf axis="ch desOrSelf" ptType="node node" st="3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4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14">
            <dgm:if name="Name15" func="var" arg="dir" op="equ" val="norm">
              <dgm:presOf axis="ch desOrSelf" ptType="node node" st="4 1" cnt="1 0"/>
            </dgm:if>
            <dgm:else name="Name16">
              <dgm:presOf axis="ch desOrSelf" ptType="node node" st="2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17"/>
    </dgm:choose>
    <dgm:choose name="Name18">
      <dgm:if name="Name19" axis="ch" ptType="node" func="cnt" op="gte" val="5">
        <dgm:layoutNode name="triangle5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20">
            <dgm:if name="Name21" func="var" arg="dir" op="equ" val="norm">
              <dgm:presOf axis="ch desOrSelf" ptType="node node" st="5 1" cnt="1 0"/>
            </dgm:if>
            <dgm:else name="Name22">
              <dgm:presOf axis="ch desOrSelf" ptType="node node" st="9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6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choose name="Name23">
            <dgm:if name="Name24" func="var" arg="dir" op="equ" val="norm">
              <dgm:presOf axis="ch desOrSelf" ptType="node node" st="6 1" cnt="1 0"/>
            </dgm:if>
            <dgm:else name="Name25">
              <dgm:presOf axis="ch desOrSelf" ptType="node node" st="8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7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presOf axis="ch desOrSelf" ptType="node node" st="7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8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choose name="Name26">
            <dgm:if name="Name27" func="var" arg="dir" op="equ" val="norm">
              <dgm:presOf axis="ch desOrSelf" ptType="node node" st="8 1" cnt="1 0"/>
            </dgm:if>
            <dgm:else name="Name28">
              <dgm:presOf axis="ch desOrSelf" ptType="node node" st="6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9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29">
            <dgm:if name="Name30" func="var" arg="dir" op="equ" val="norm">
              <dgm:presOf axis="ch desOrSelf" ptType="node node" st="9 1" cnt="1 0"/>
            </dgm:if>
            <dgm:else name="Name31">
              <dgm:presOf axis="ch desOrSelf" ptType="node node" st="5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2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quarter" idx="1"/>
          </p:nvPr>
        </p:nvSpPr>
        <p:spPr>
          <a:xfrm>
            <a:off x="3902075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66A303-4C8C-46B0-B261-CD7BA7DCA4CF}" type="datetimeFigureOut">
              <a:rPr lang="da-DK" smtClean="0"/>
              <a:pPr/>
              <a:t>09-07-2015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2"/>
          </p:nvPr>
        </p:nvSpPr>
        <p:spPr>
          <a:xfrm>
            <a:off x="0" y="9517063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3"/>
          </p:nvPr>
        </p:nvSpPr>
        <p:spPr>
          <a:xfrm>
            <a:off x="3902075" y="9517063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D5CB3B-D5DD-4F3A-92EB-68277D798F5C}" type="slidenum">
              <a:rPr lang="da-DK" smtClean="0"/>
              <a:pPr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789549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/>
            </a:lvl1pPr>
          </a:lstStyle>
          <a:p>
            <a:fld id="{1337B0CC-564D-49A5-BDA0-2E0573998B67}" type="datetimeFigureOut">
              <a:rPr lang="da-DK" smtClean="0"/>
              <a:pPr/>
              <a:t>09-07-2015</a:t>
            </a:fld>
            <a:endParaRPr lang="da-DK"/>
          </a:p>
        </p:txBody>
      </p:sp>
      <p:sp>
        <p:nvSpPr>
          <p:cNvPr id="4" name="Pladsholder til dias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939800" y="750888"/>
            <a:ext cx="5008563" cy="375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16" tIns="48308" rIns="96616" bIns="48308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8817" y="4759643"/>
            <a:ext cx="5510530" cy="4509135"/>
          </a:xfrm>
          <a:prstGeom prst="rect">
            <a:avLst/>
          </a:prstGeom>
        </p:spPr>
        <p:txBody>
          <a:bodyPr vert="horz" lIns="96616" tIns="48308" rIns="96616" bIns="48308" rtlCol="0">
            <a:normAutofit/>
          </a:bodyPr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/>
            </a:lvl1pPr>
          </a:lstStyle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5"/>
          </p:nvPr>
        </p:nvSpPr>
        <p:spPr>
          <a:xfrm>
            <a:off x="3901698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/>
            </a:lvl1pPr>
          </a:lstStyle>
          <a:p>
            <a:fld id="{30ABA533-2468-4914-B437-0F0CD42A6263}" type="slidenum">
              <a:rPr lang="da-DK" smtClean="0"/>
              <a:pPr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95992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ABA533-2468-4914-B437-0F0CD42A6263}" type="slidenum">
              <a:rPr lang="da-DK" smtClean="0"/>
              <a:pPr/>
              <a:t>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081559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ABA533-2468-4914-B437-0F0CD42A6263}" type="slidenum">
              <a:rPr lang="da-DK" smtClean="0"/>
              <a:pPr/>
              <a:t>10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57763555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ABA533-2468-4914-B437-0F0CD42A6263}" type="slidenum">
              <a:rPr lang="da-DK" smtClean="0"/>
              <a:pPr/>
              <a:t>11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1652033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ABA533-2468-4914-B437-0F0CD42A6263}" type="slidenum">
              <a:rPr lang="da-DK" smtClean="0"/>
              <a:pPr/>
              <a:t>12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922207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ABA533-2468-4914-B437-0F0CD42A6263}" type="slidenum">
              <a:rPr lang="da-DK" smtClean="0"/>
              <a:pPr/>
              <a:t>13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5069429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ABA533-2468-4914-B437-0F0CD42A6263}" type="slidenum">
              <a:rPr lang="da-DK" smtClean="0"/>
              <a:pPr/>
              <a:t>14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57942999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ABA533-2468-4914-B437-0F0CD42A6263}" type="slidenum">
              <a:rPr lang="da-DK" smtClean="0"/>
              <a:pPr/>
              <a:t>15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4952140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ABA533-2468-4914-B437-0F0CD42A6263}" type="slidenum">
              <a:rPr lang="da-DK" smtClean="0"/>
              <a:pPr/>
              <a:t>16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5918790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ABA533-2468-4914-B437-0F0CD42A6263}" type="slidenum">
              <a:rPr lang="da-DK" smtClean="0"/>
              <a:pPr/>
              <a:t>17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7343103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ABA533-2468-4914-B437-0F0CD42A6263}" type="slidenum">
              <a:rPr lang="da-DK" smtClean="0"/>
              <a:pPr/>
              <a:t>18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6395032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ABA533-2468-4914-B437-0F0CD42A6263}" type="slidenum">
              <a:rPr lang="da-DK" smtClean="0"/>
              <a:pPr/>
              <a:t>19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067759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ABA533-2468-4914-B437-0F0CD42A6263}" type="slidenum">
              <a:rPr lang="da-DK" smtClean="0"/>
              <a:pPr/>
              <a:t>2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0038930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ABA533-2468-4914-B437-0F0CD42A6263}" type="slidenum">
              <a:rPr lang="da-DK" smtClean="0"/>
              <a:pPr/>
              <a:t>20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3448017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ABA533-2468-4914-B437-0F0CD42A6263}" type="slidenum">
              <a:rPr lang="da-DK" smtClean="0"/>
              <a:pPr/>
              <a:t>21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8707501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ABA533-2468-4914-B437-0F0CD42A6263}" type="slidenum">
              <a:rPr lang="da-DK" smtClean="0"/>
              <a:pPr/>
              <a:t>22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8158136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ABA533-2468-4914-B437-0F0CD42A6263}" type="slidenum">
              <a:rPr lang="da-DK" smtClean="0"/>
              <a:pPr/>
              <a:t>23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3301232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ABA533-2468-4914-B437-0F0CD42A6263}" type="slidenum">
              <a:rPr lang="da-DK" smtClean="0"/>
              <a:pPr/>
              <a:t>24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4247277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ABA533-2468-4914-B437-0F0CD42A6263}" type="slidenum">
              <a:rPr lang="da-DK" smtClean="0"/>
              <a:pPr/>
              <a:t>25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565566285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ABA533-2468-4914-B437-0F0CD42A6263}" type="slidenum">
              <a:rPr lang="da-DK" smtClean="0"/>
              <a:pPr/>
              <a:t>26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19823135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ABA533-2468-4914-B437-0F0CD42A6263}" type="slidenum">
              <a:rPr lang="da-DK" smtClean="0"/>
              <a:pPr/>
              <a:t>27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77658015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ABA533-2468-4914-B437-0F0CD42A6263}" type="slidenum">
              <a:rPr lang="da-DK" smtClean="0"/>
              <a:pPr/>
              <a:t>28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53313600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ABA533-2468-4914-B437-0F0CD42A6263}" type="slidenum">
              <a:rPr lang="da-DK" smtClean="0"/>
              <a:pPr/>
              <a:t>29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431646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ABA533-2468-4914-B437-0F0CD42A6263}" type="slidenum">
              <a:rPr lang="da-DK" smtClean="0"/>
              <a:pPr/>
              <a:t>3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575544776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ABA533-2468-4914-B437-0F0CD42A6263}" type="slidenum">
              <a:rPr lang="da-DK" smtClean="0"/>
              <a:pPr/>
              <a:t>30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2198586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ABA533-2468-4914-B437-0F0CD42A6263}" type="slidenum">
              <a:rPr lang="da-DK" smtClean="0"/>
              <a:pPr/>
              <a:t>31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90432499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ABA533-2468-4914-B437-0F0CD42A6263}" type="slidenum">
              <a:rPr lang="da-DK" smtClean="0"/>
              <a:pPr/>
              <a:t>32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82630982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ABA533-2468-4914-B437-0F0CD42A6263}" type="slidenum">
              <a:rPr lang="da-DK" smtClean="0"/>
              <a:pPr/>
              <a:t>33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72070195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ABA533-2468-4914-B437-0F0CD42A6263}" type="slidenum">
              <a:rPr lang="da-DK" smtClean="0"/>
              <a:pPr/>
              <a:t>34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14556853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ABA533-2468-4914-B437-0F0CD42A6263}" type="slidenum">
              <a:rPr lang="da-DK" smtClean="0"/>
              <a:pPr/>
              <a:t>35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848193540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ABA533-2468-4914-B437-0F0CD42A6263}" type="slidenum">
              <a:rPr lang="da-DK" smtClean="0"/>
              <a:pPr/>
              <a:t>36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639354313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ABA533-2468-4914-B437-0F0CD42A6263}" type="slidenum">
              <a:rPr lang="da-DK" smtClean="0"/>
              <a:pPr/>
              <a:t>37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80519953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ABA533-2468-4914-B437-0F0CD42A6263}" type="slidenum">
              <a:rPr lang="da-DK" smtClean="0"/>
              <a:pPr/>
              <a:t>38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92447106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ABA533-2468-4914-B437-0F0CD42A6263}" type="slidenum">
              <a:rPr lang="da-DK" smtClean="0"/>
              <a:pPr/>
              <a:t>39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6964988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ABA533-2468-4914-B437-0F0CD42A6263}" type="slidenum">
              <a:rPr lang="da-DK" smtClean="0"/>
              <a:pPr/>
              <a:t>4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61481657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ABA533-2468-4914-B437-0F0CD42A6263}" type="slidenum">
              <a:rPr lang="da-DK" smtClean="0"/>
              <a:pPr/>
              <a:t>40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71715285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ABA533-2468-4914-B437-0F0CD42A6263}" type="slidenum">
              <a:rPr lang="da-DK" smtClean="0"/>
              <a:pPr/>
              <a:t>41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31465446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ABA533-2468-4914-B437-0F0CD42A6263}" type="slidenum">
              <a:rPr lang="da-DK" smtClean="0"/>
              <a:pPr/>
              <a:t>42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21476483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ABA533-2468-4914-B437-0F0CD42A6263}" type="slidenum">
              <a:rPr lang="da-DK" smtClean="0"/>
              <a:pPr/>
              <a:t>43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3286772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ABA533-2468-4914-B437-0F0CD42A6263}" type="slidenum">
              <a:rPr lang="da-DK" smtClean="0"/>
              <a:pPr/>
              <a:t>44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51230233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ABA533-2468-4914-B437-0F0CD42A6263}" type="slidenum">
              <a:rPr lang="da-DK" smtClean="0"/>
              <a:pPr/>
              <a:t>45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660137430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ABA533-2468-4914-B437-0F0CD42A6263}" type="slidenum">
              <a:rPr lang="da-DK" smtClean="0"/>
              <a:pPr/>
              <a:t>46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71362937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ABA533-2468-4914-B437-0F0CD42A6263}" type="slidenum">
              <a:rPr lang="da-DK" smtClean="0"/>
              <a:pPr/>
              <a:t>47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285429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ABA533-2468-4914-B437-0F0CD42A6263}" type="slidenum">
              <a:rPr lang="da-DK" smtClean="0"/>
              <a:pPr/>
              <a:t>5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902234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2DE2FC-53C2-456C-B8B1-20282B160373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673484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ABA533-2468-4914-B437-0F0CD42A6263}" type="slidenum">
              <a:rPr lang="da-DK" smtClean="0"/>
              <a:pPr/>
              <a:t>7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1951206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ABA533-2468-4914-B437-0F0CD42A6263}" type="slidenum">
              <a:rPr lang="da-DK" smtClean="0"/>
              <a:pPr/>
              <a:t>8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4064373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ABA533-2468-4914-B437-0F0CD42A6263}" type="slidenum">
              <a:rPr lang="da-DK" smtClean="0"/>
              <a:pPr/>
              <a:t>9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8864974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undertiteltypografien i masteren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BCD2E-C3A0-464F-8F43-C45B5A81EF34}" type="datetime1">
              <a:rPr lang="da-DK" smtClean="0"/>
              <a:pPr/>
              <a:t>09-07-2015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1E30A-162F-4394-B92C-00732106FE77}" type="slidenum">
              <a:rPr lang="da-DK" smtClean="0"/>
              <a:pPr/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5EE60-DD00-4E1B-B88D-FECC12878B7C}" type="datetime1">
              <a:rPr lang="da-DK" smtClean="0"/>
              <a:pPr/>
              <a:t>09-07-2015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1E30A-162F-4394-B92C-00732106FE77}" type="slidenum">
              <a:rPr lang="da-DK" smtClean="0"/>
              <a:pPr/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1E0F9-2BD7-4FB9-97BC-22073B82CBCA}" type="datetime1">
              <a:rPr lang="da-DK" smtClean="0"/>
              <a:pPr/>
              <a:t>09-07-2015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1E30A-162F-4394-B92C-00732106FE77}" type="slidenum">
              <a:rPr lang="da-DK" smtClean="0"/>
              <a:pPr/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C1143-AE1D-4726-B5BA-71F717994BE1}" type="datetime1">
              <a:rPr lang="da-DK" smtClean="0"/>
              <a:pPr/>
              <a:t>09-07-2015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1E30A-162F-4394-B92C-00732106FE77}" type="slidenum">
              <a:rPr lang="da-DK" smtClean="0"/>
              <a:pPr/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C379C-D717-435C-8D92-5B98F661AFBA}" type="datetime1">
              <a:rPr lang="da-DK" smtClean="0"/>
              <a:pPr/>
              <a:t>09-07-2015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1E30A-162F-4394-B92C-00732106FE77}" type="slidenum">
              <a:rPr lang="da-DK" smtClean="0"/>
              <a:pPr/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93465-E527-41B5-B42D-390E07FBBD59}" type="datetime1">
              <a:rPr lang="da-DK" smtClean="0"/>
              <a:pPr/>
              <a:t>09-07-2015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1E30A-162F-4394-B92C-00732106FE77}" type="slidenum">
              <a:rPr lang="da-DK" smtClean="0"/>
              <a:pPr/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D6F6C-264D-4119-B176-3F618CC85AEE}" type="datetime1">
              <a:rPr lang="da-DK" smtClean="0"/>
              <a:pPr/>
              <a:t>09-07-2015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1E30A-162F-4394-B92C-00732106FE77}" type="slidenum">
              <a:rPr lang="da-DK" smtClean="0"/>
              <a:pPr/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675B6-9224-46FA-BC36-7D4FBD3A4B2A}" type="datetime1">
              <a:rPr lang="da-DK" smtClean="0"/>
              <a:pPr/>
              <a:t>09-07-2015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1E30A-162F-4394-B92C-00732106FE77}" type="slidenum">
              <a:rPr lang="da-DK" smtClean="0"/>
              <a:pPr/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56325-78B6-44E3-9E21-16CC1F9E2D12}" type="datetime1">
              <a:rPr lang="da-DK" smtClean="0"/>
              <a:pPr/>
              <a:t>09-07-2015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1E30A-162F-4394-B92C-00732106FE77}" type="slidenum">
              <a:rPr lang="da-DK" smtClean="0"/>
              <a:pPr/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17EC0-A084-404F-97FD-62EFF7CC7529}" type="datetime1">
              <a:rPr lang="da-DK" smtClean="0"/>
              <a:pPr/>
              <a:t>09-07-2015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1E30A-162F-4394-B92C-00732106FE77}" type="slidenum">
              <a:rPr lang="da-DK" smtClean="0"/>
              <a:pPr/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44145-6F29-450C-BED3-399F359060B0}" type="datetime1">
              <a:rPr lang="da-DK" smtClean="0"/>
              <a:pPr/>
              <a:t>09-07-2015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1E30A-162F-4394-B92C-00732106FE77}" type="slidenum">
              <a:rPr lang="da-DK" smtClean="0"/>
              <a:pPr/>
              <a:t>‹#›</a:t>
            </a:fld>
            <a:endParaRPr lang="da-D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2692A8-7CCE-4B41-94C5-44BCFABBC141}" type="datetime1">
              <a:rPr lang="da-DK" smtClean="0"/>
              <a:pPr/>
              <a:t>09-07-2015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D1E30A-162F-4394-B92C-00732106FE77}" type="slidenum">
              <a:rPr lang="da-DK" smtClean="0"/>
              <a:pPr/>
              <a:t>‹#›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kapowsoftware.com/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ikileaks.org/wiki/CIA_report_into_shoring_up_Afghan_war_support_in_Western_Europe,_11_Mar_2010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ewcenter.org/" TargetMode="External"/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ewcenter.org/" TargetMode="External"/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hyperlink" Target="http://da.wikipedia.org/wiki/Carl_Bernstein" TargetMode="External"/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da.wikipedia.org/wiki/Bob_Woodward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orlddatabaseofhappiness.eur.nl/trendnat/framepage.htm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statistikbanken.dk/statbank5a/default.asp?w=1280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emf"/><Relationship Id="rId5" Type="http://schemas.openxmlformats.org/officeDocument/2006/relationships/oleObject" Target="../embeddings/Microsoft_Excel_97-2003_Worksheet1.xls"/><Relationship Id="rId4" Type="http://schemas.openxmlformats.org/officeDocument/2006/relationships/oleObject" Target="../embeddings/oleObject1.bin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755576" y="2636912"/>
            <a:ext cx="6400800" cy="1752600"/>
          </a:xfrm>
        </p:spPr>
        <p:txBody>
          <a:bodyPr/>
          <a:lstStyle/>
          <a:p>
            <a:r>
              <a:rPr lang="da-DK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Data –</a:t>
            </a:r>
            <a:r>
              <a:rPr lang="da-DK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one</a:t>
            </a:r>
            <a:r>
              <a:rPr lang="da-DK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da-DK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way</a:t>
            </a:r>
            <a:r>
              <a:rPr lang="da-DK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of </a:t>
            </a:r>
            <a:r>
              <a:rPr lang="da-DK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getting</a:t>
            </a:r>
            <a:r>
              <a:rPr lang="da-DK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storys </a:t>
            </a:r>
            <a:r>
              <a:rPr lang="da-DK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</a:t>
            </a:r>
            <a:r>
              <a:rPr lang="da-DK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da-DK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one</a:t>
            </a:r>
            <a:r>
              <a:rPr lang="da-DK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da-DK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else</a:t>
            </a:r>
            <a:r>
              <a:rPr lang="da-DK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has </a:t>
            </a:r>
            <a:endParaRPr lang="da-DK" sz="4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Billede 3" descr="Eurane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99592" y="836712"/>
            <a:ext cx="4547636" cy="762174"/>
          </a:xfrm>
          <a:prstGeom prst="rect">
            <a:avLst/>
          </a:prstGeom>
        </p:spPr>
      </p:pic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1E30A-162F-4394-B92C-00732106FE77}" type="slidenum">
              <a:rPr lang="da-DK" smtClean="0"/>
              <a:pPr/>
              <a:t>1</a:t>
            </a:fld>
            <a:endParaRPr lang="da-D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Robots – attacker or helper   </a:t>
            </a:r>
            <a:endParaRPr lang="en-US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Robots can search or monitor</a:t>
            </a:r>
          </a:p>
          <a:p>
            <a:r>
              <a:rPr lang="en-US" dirty="0" smtClean="0"/>
              <a:t>The law is unclear – because you can duplicate complete databases</a:t>
            </a:r>
          </a:p>
          <a:p>
            <a:r>
              <a:rPr lang="en-US" dirty="0" smtClean="0"/>
              <a:t>Robots are unpopular because they are believed to overload databases – NOT TRUE</a:t>
            </a:r>
            <a:endParaRPr lang="en-US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1E30A-162F-4394-B92C-00732106FE77}" type="slidenum">
              <a:rPr lang="da-DK" smtClean="0"/>
              <a:pPr/>
              <a:t>10</a:t>
            </a:fld>
            <a:endParaRPr lang="da-D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to use and where to find robots</a:t>
            </a:r>
            <a:endParaRPr lang="en-US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3"/>
              </a:rPr>
              <a:t>http://kapowsoftware.com/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1E30A-162F-4394-B92C-00732106FE77}" type="slidenum">
              <a:rPr lang="da-DK" smtClean="0"/>
              <a:pPr/>
              <a:t>11</a:t>
            </a:fld>
            <a:endParaRPr lang="da-D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From Eurovision to Mafia</a:t>
            </a:r>
            <a:endParaRPr lang="en-US" dirty="0"/>
          </a:p>
        </p:txBody>
      </p:sp>
      <p:pic>
        <p:nvPicPr>
          <p:cNvPr id="5" name="Pladsholder til indhold 4" descr="PB_017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2286000" y="2386806"/>
            <a:ext cx="4572000" cy="2952750"/>
          </a:xfrm>
        </p:spPr>
      </p:pic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1E30A-162F-4394-B92C-00732106FE77}" type="slidenum">
              <a:rPr lang="da-DK" smtClean="0"/>
              <a:pPr/>
              <a:t>12</a:t>
            </a:fld>
            <a:endParaRPr lang="da-D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future- specialist journalists</a:t>
            </a:r>
            <a:endParaRPr lang="en-US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3"/>
              </a:rPr>
              <a:t>http://wikileaks.org/wiki/CIA_report_into_shoring_up_Afghan_war_support_in_Western_Europe,_11_Mar_2010</a:t>
            </a:r>
            <a:r>
              <a:rPr lang="en-US" dirty="0" smtClean="0"/>
              <a:t> </a:t>
            </a:r>
          </a:p>
          <a:p>
            <a:r>
              <a:rPr lang="en-US" dirty="0" smtClean="0"/>
              <a:t>What is true, what is not? </a:t>
            </a:r>
          </a:p>
          <a:p>
            <a:r>
              <a:rPr lang="en-US" dirty="0" smtClean="0"/>
              <a:t>Journalists whit computer and analytic skills </a:t>
            </a:r>
          </a:p>
          <a:p>
            <a:r>
              <a:rPr lang="en-US" dirty="0" smtClean="0"/>
              <a:t>Demanded a close corporation between journalists and programmers </a:t>
            </a:r>
            <a:endParaRPr lang="en-US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1E30A-162F-4394-B92C-00732106FE77}" type="slidenum">
              <a:rPr lang="da-DK" smtClean="0"/>
              <a:pPr/>
              <a:t>13</a:t>
            </a:fld>
            <a:endParaRPr lang="da-D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numm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1E30A-162F-4394-B92C-00732106FE77}" type="slidenum">
              <a:rPr lang="da-DK" smtClean="0"/>
              <a:pPr/>
              <a:t>14</a:t>
            </a:fld>
            <a:endParaRPr lang="da-DK"/>
          </a:p>
        </p:txBody>
      </p:sp>
      <p:pic>
        <p:nvPicPr>
          <p:cNvPr id="3" name="Billede 2" descr="Eurane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298182" y="3047913"/>
            <a:ext cx="4547636" cy="76217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/>
              <a:t>What is a typical news story </a:t>
            </a:r>
            <a:r>
              <a:rPr lang="da-DK"/>
              <a:t/>
            </a:r>
            <a:br>
              <a:rPr lang="da-DK"/>
            </a:b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err="1" smtClean="0"/>
              <a:t>Actuality</a:t>
            </a:r>
            <a:r>
              <a:rPr lang="da-DK" dirty="0" smtClean="0"/>
              <a:t> </a:t>
            </a:r>
          </a:p>
          <a:p>
            <a:r>
              <a:rPr lang="da-DK" dirty="0" err="1" smtClean="0"/>
              <a:t>Important</a:t>
            </a:r>
            <a:r>
              <a:rPr lang="da-DK" dirty="0" smtClean="0"/>
              <a:t> </a:t>
            </a:r>
          </a:p>
          <a:p>
            <a:r>
              <a:rPr lang="en-US" dirty="0"/>
              <a:t>I</a:t>
            </a:r>
            <a:r>
              <a:rPr lang="en-US" dirty="0" smtClean="0"/>
              <a:t>dentification</a:t>
            </a:r>
            <a:endParaRPr lang="da-DK" dirty="0" smtClean="0"/>
          </a:p>
          <a:p>
            <a:r>
              <a:rPr lang="da-DK" dirty="0" smtClean="0"/>
              <a:t>Sensation </a:t>
            </a:r>
            <a:endParaRPr lang="da-DK" dirty="0"/>
          </a:p>
          <a:p>
            <a:r>
              <a:rPr lang="da-DK" dirty="0" err="1" smtClean="0"/>
              <a:t>Exclusive</a:t>
            </a:r>
            <a:r>
              <a:rPr lang="da-DK" dirty="0" smtClean="0"/>
              <a:t> </a:t>
            </a:r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1E30A-162F-4394-B92C-00732106FE77}" type="slidenum">
              <a:rPr lang="da-DK" smtClean="0"/>
              <a:pPr/>
              <a:t>15</a:t>
            </a:fld>
            <a:endParaRPr lang="da-D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/>
              <a:t>What is a typical news story </a:t>
            </a:r>
            <a:r>
              <a:rPr lang="da-DK"/>
              <a:t/>
            </a:r>
            <a:br>
              <a:rPr lang="da-DK"/>
            </a:br>
            <a:endParaRPr lang="da-DK"/>
          </a:p>
        </p:txBody>
      </p:sp>
      <p:graphicFrame>
        <p:nvGraphicFramePr>
          <p:cNvPr id="5" name="Pladsholder til indhold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1E30A-162F-4394-B92C-00732106FE77}" type="slidenum">
              <a:rPr lang="da-DK" smtClean="0"/>
              <a:pPr/>
              <a:t>16</a:t>
            </a:fld>
            <a:endParaRPr lang="da-DK"/>
          </a:p>
        </p:txBody>
      </p:sp>
      <p:sp>
        <p:nvSpPr>
          <p:cNvPr id="6" name="Tekstboks 5"/>
          <p:cNvSpPr txBox="1"/>
          <p:nvPr/>
        </p:nvSpPr>
        <p:spPr>
          <a:xfrm>
            <a:off x="6300192" y="2060848"/>
            <a:ext cx="19442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err="1" smtClean="0"/>
              <a:t>When</a:t>
            </a:r>
            <a:r>
              <a:rPr lang="da-DK" dirty="0" smtClean="0"/>
              <a:t>, </a:t>
            </a:r>
            <a:r>
              <a:rPr lang="da-DK" dirty="0" err="1" smtClean="0"/>
              <a:t>what</a:t>
            </a:r>
            <a:r>
              <a:rPr lang="da-DK" dirty="0" smtClean="0"/>
              <a:t>, </a:t>
            </a:r>
            <a:r>
              <a:rPr lang="da-DK" dirty="0" err="1" smtClean="0"/>
              <a:t>how</a:t>
            </a:r>
            <a:r>
              <a:rPr lang="da-DK" dirty="0" smtClean="0"/>
              <a:t>…</a:t>
            </a:r>
            <a:endParaRPr lang="da-DK" dirty="0"/>
          </a:p>
        </p:txBody>
      </p:sp>
      <p:sp>
        <p:nvSpPr>
          <p:cNvPr id="7" name="Tekstboks 6"/>
          <p:cNvSpPr txBox="1"/>
          <p:nvPr/>
        </p:nvSpPr>
        <p:spPr>
          <a:xfrm>
            <a:off x="6876256" y="3429000"/>
            <a:ext cx="17281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err="1" smtClean="0"/>
              <a:t>Who</a:t>
            </a:r>
            <a:r>
              <a:rPr lang="da-DK" dirty="0" smtClean="0"/>
              <a:t> </a:t>
            </a:r>
            <a:r>
              <a:rPr lang="da-DK" dirty="0" err="1" smtClean="0"/>
              <a:t>says</a:t>
            </a:r>
            <a:r>
              <a:rPr lang="da-DK" dirty="0" smtClean="0"/>
              <a:t> </a:t>
            </a:r>
            <a:r>
              <a:rPr lang="da-DK" dirty="0" err="1" smtClean="0"/>
              <a:t>what</a:t>
            </a:r>
            <a:r>
              <a:rPr lang="da-DK" dirty="0" smtClean="0"/>
              <a:t>, for and </a:t>
            </a:r>
            <a:r>
              <a:rPr lang="da-DK" dirty="0" err="1" smtClean="0"/>
              <a:t>against</a:t>
            </a:r>
            <a:endParaRPr lang="da-D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/>
              <a:t>The classical news </a:t>
            </a:r>
            <a:r>
              <a:rPr lang="en-US" dirty="0" smtClean="0"/>
              <a:t>story is just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err="1" smtClean="0"/>
              <a:t>When</a:t>
            </a:r>
            <a:endParaRPr lang="da-DK" dirty="0" smtClean="0"/>
          </a:p>
          <a:p>
            <a:r>
              <a:rPr lang="da-DK" dirty="0" err="1" smtClean="0"/>
              <a:t>How</a:t>
            </a:r>
            <a:endParaRPr lang="da-DK" dirty="0" smtClean="0"/>
          </a:p>
          <a:p>
            <a:r>
              <a:rPr lang="da-DK" dirty="0" err="1" smtClean="0"/>
              <a:t>What</a:t>
            </a:r>
            <a:endParaRPr lang="da-DK" dirty="0" smtClean="0"/>
          </a:p>
          <a:p>
            <a:r>
              <a:rPr lang="da-DK" dirty="0" err="1" smtClean="0"/>
              <a:t>Why</a:t>
            </a:r>
            <a:r>
              <a:rPr lang="da-DK" dirty="0" smtClean="0"/>
              <a:t> </a:t>
            </a:r>
          </a:p>
          <a:p>
            <a:r>
              <a:rPr lang="da-DK" dirty="0" smtClean="0"/>
              <a:t>…</a:t>
            </a:r>
          </a:p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1E30A-162F-4394-B92C-00732106FE77}" type="slidenum">
              <a:rPr lang="da-DK" smtClean="0"/>
              <a:pPr/>
              <a:t>17</a:t>
            </a:fld>
            <a:endParaRPr lang="da-D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numm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1E30A-162F-4394-B92C-00732106FE77}" type="slidenum">
              <a:rPr lang="da-DK" smtClean="0"/>
              <a:pPr/>
              <a:t>18</a:t>
            </a:fld>
            <a:endParaRPr lang="da-DK"/>
          </a:p>
        </p:txBody>
      </p:sp>
      <p:pic>
        <p:nvPicPr>
          <p:cNvPr id="3" name="Billede 2" descr="Eurane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298182" y="3047913"/>
            <a:ext cx="4547636" cy="76217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Story telling,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Franklin: Journalism is the boring end of an interesting story </a:t>
            </a:r>
            <a:endParaRPr lang="da-DK" dirty="0"/>
          </a:p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1E30A-162F-4394-B92C-00732106FE77}" type="slidenum">
              <a:rPr lang="da-DK" smtClean="0"/>
              <a:pPr/>
              <a:t>19</a:t>
            </a:fld>
            <a:endParaRPr lang="da-D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Computer can help you with</a:t>
            </a:r>
            <a:endParaRPr lang="en-US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Basic Statistic – “inflation has in EU now reached …”</a:t>
            </a:r>
          </a:p>
          <a:p>
            <a:r>
              <a:rPr lang="en-US" dirty="0" smtClean="0"/>
              <a:t>Illustrations - Google map</a:t>
            </a:r>
          </a:p>
          <a:p>
            <a:r>
              <a:rPr lang="en-US" dirty="0" smtClean="0"/>
              <a:t>Search robots – getting you the data or update</a:t>
            </a:r>
          </a:p>
          <a:p>
            <a:r>
              <a:rPr lang="en-US" dirty="0" smtClean="0"/>
              <a:t>Advanced filtering – linking data's</a:t>
            </a:r>
          </a:p>
          <a:p>
            <a:r>
              <a:rPr lang="en-US" dirty="0" smtClean="0"/>
              <a:t>Advanced programs, like Eurovision contest, or the most unpopular politician, Mafia web</a:t>
            </a:r>
          </a:p>
          <a:p>
            <a:r>
              <a:rPr lang="en-US" dirty="0" smtClean="0"/>
              <a:t>Treating huge data-sets, wiki leaks etc </a:t>
            </a:r>
          </a:p>
          <a:p>
            <a:r>
              <a:rPr lang="en-US" dirty="0" smtClean="0"/>
              <a:t>Surveys </a:t>
            </a:r>
            <a:endParaRPr lang="en-US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1E30A-162F-4394-B92C-00732106FE77}" type="slidenum">
              <a:rPr lang="da-DK" smtClean="0"/>
              <a:pPr/>
              <a:t>2</a:t>
            </a:fld>
            <a:endParaRPr lang="da-D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Story telling,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err="1" smtClean="0"/>
              <a:t>Uses</a:t>
            </a:r>
            <a:r>
              <a:rPr lang="da-DK" dirty="0" smtClean="0"/>
              <a:t> the same terms as fiction</a:t>
            </a:r>
          </a:p>
          <a:p>
            <a:r>
              <a:rPr lang="da-DK" dirty="0" smtClean="0"/>
              <a:t>Is </a:t>
            </a:r>
            <a:r>
              <a:rPr lang="da-DK" dirty="0" err="1" smtClean="0"/>
              <a:t>very</a:t>
            </a:r>
            <a:r>
              <a:rPr lang="da-DK" dirty="0" smtClean="0"/>
              <a:t> heavy in research</a:t>
            </a:r>
          </a:p>
          <a:p>
            <a:r>
              <a:rPr lang="da-DK" dirty="0" err="1" smtClean="0"/>
              <a:t>Uses</a:t>
            </a:r>
            <a:r>
              <a:rPr lang="da-DK" dirty="0" smtClean="0"/>
              <a:t> </a:t>
            </a:r>
            <a:r>
              <a:rPr lang="da-DK" dirty="0" err="1" smtClean="0"/>
              <a:t>both</a:t>
            </a:r>
            <a:r>
              <a:rPr lang="da-DK" dirty="0" smtClean="0"/>
              <a:t> </a:t>
            </a:r>
            <a:r>
              <a:rPr lang="da-DK" dirty="0" err="1" smtClean="0"/>
              <a:t>left</a:t>
            </a:r>
            <a:r>
              <a:rPr lang="da-DK" dirty="0" smtClean="0"/>
              <a:t> and right part of the </a:t>
            </a:r>
            <a:r>
              <a:rPr lang="da-DK" dirty="0" err="1" smtClean="0"/>
              <a:t>brain</a:t>
            </a:r>
            <a:endParaRPr lang="da-DK" dirty="0" smtClean="0"/>
          </a:p>
          <a:p>
            <a:r>
              <a:rPr lang="da-DK" dirty="0" err="1" smtClean="0"/>
              <a:t>Much</a:t>
            </a:r>
            <a:r>
              <a:rPr lang="da-DK" dirty="0" smtClean="0"/>
              <a:t> </a:t>
            </a:r>
            <a:r>
              <a:rPr lang="da-DK" dirty="0" err="1" smtClean="0"/>
              <a:t>better</a:t>
            </a:r>
            <a:r>
              <a:rPr lang="da-DK" dirty="0" smtClean="0"/>
              <a:t> </a:t>
            </a:r>
            <a:r>
              <a:rPr lang="da-DK" dirty="0" err="1" smtClean="0"/>
              <a:t>impact</a:t>
            </a:r>
            <a:endParaRPr lang="da-DK" dirty="0" smtClean="0"/>
          </a:p>
          <a:p>
            <a:r>
              <a:rPr lang="da-DK" dirty="0" err="1" smtClean="0"/>
              <a:t>Demands</a:t>
            </a:r>
            <a:r>
              <a:rPr lang="da-DK" dirty="0" smtClean="0"/>
              <a:t> </a:t>
            </a:r>
            <a:r>
              <a:rPr lang="en-US" dirty="0"/>
              <a:t>discipline </a:t>
            </a:r>
            <a:endParaRPr lang="da-DK" dirty="0" smtClean="0"/>
          </a:p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1E30A-162F-4394-B92C-00732106FE77}" type="slidenum">
              <a:rPr lang="da-DK" smtClean="0"/>
              <a:pPr/>
              <a:t>20</a:t>
            </a:fld>
            <a:endParaRPr lang="da-D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Story telling,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da-DK" dirty="0" smtClean="0"/>
              <a:t>Tom </a:t>
            </a:r>
            <a:r>
              <a:rPr lang="da-DK" dirty="0" err="1" smtClean="0"/>
              <a:t>Wolfes</a:t>
            </a:r>
            <a:r>
              <a:rPr lang="da-DK" dirty="0" smtClean="0"/>
              <a:t> </a:t>
            </a:r>
            <a:r>
              <a:rPr lang="da-DK" dirty="0" err="1" smtClean="0"/>
              <a:t>rules</a:t>
            </a:r>
            <a:r>
              <a:rPr lang="da-DK" dirty="0" smtClean="0"/>
              <a:t>:</a:t>
            </a:r>
          </a:p>
          <a:p>
            <a:r>
              <a:rPr lang="en-US" dirty="0"/>
              <a:t>Think in scenarios</a:t>
            </a:r>
            <a:endParaRPr lang="da-DK" dirty="0"/>
          </a:p>
          <a:p>
            <a:r>
              <a:rPr lang="en-US" dirty="0"/>
              <a:t>Use the spoken word and dialogs </a:t>
            </a:r>
            <a:endParaRPr lang="da-DK" dirty="0"/>
          </a:p>
          <a:p>
            <a:r>
              <a:rPr lang="en-US" dirty="0"/>
              <a:t>See concrete details that tell your story  </a:t>
            </a:r>
            <a:endParaRPr lang="da-DK" dirty="0"/>
          </a:p>
          <a:p>
            <a:endParaRPr lang="da-DK" dirty="0" smtClean="0"/>
          </a:p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1E30A-162F-4394-B92C-00732106FE77}" type="slidenum">
              <a:rPr lang="da-DK" smtClean="0"/>
              <a:pPr/>
              <a:t>21</a:t>
            </a:fld>
            <a:endParaRPr lang="da-D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Story telling,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err="1" smtClean="0"/>
              <a:t>Remember</a:t>
            </a:r>
            <a:r>
              <a:rPr lang="da-DK" dirty="0" smtClean="0"/>
              <a:t> </a:t>
            </a:r>
            <a:r>
              <a:rPr lang="da-DK" dirty="0" err="1" smtClean="0"/>
              <a:t>that</a:t>
            </a:r>
            <a:r>
              <a:rPr lang="da-DK" dirty="0" smtClean="0"/>
              <a:t> the </a:t>
            </a:r>
            <a:r>
              <a:rPr lang="da-DK" dirty="0" err="1" smtClean="0"/>
              <a:t>reader</a:t>
            </a:r>
            <a:r>
              <a:rPr lang="da-DK" dirty="0" smtClean="0"/>
              <a:t> </a:t>
            </a:r>
            <a:r>
              <a:rPr lang="da-DK" dirty="0" err="1" smtClean="0"/>
              <a:t>can</a:t>
            </a:r>
            <a:r>
              <a:rPr lang="da-DK" dirty="0" smtClean="0"/>
              <a:t> </a:t>
            </a:r>
            <a:r>
              <a:rPr lang="da-DK" dirty="0" err="1" smtClean="0"/>
              <a:t>smell</a:t>
            </a:r>
            <a:r>
              <a:rPr lang="da-DK" dirty="0" smtClean="0"/>
              <a:t>, </a:t>
            </a:r>
            <a:r>
              <a:rPr lang="da-DK" dirty="0" err="1" smtClean="0"/>
              <a:t>hear</a:t>
            </a:r>
            <a:r>
              <a:rPr lang="da-DK" dirty="0" smtClean="0"/>
              <a:t>, </a:t>
            </a:r>
            <a:r>
              <a:rPr lang="da-DK" dirty="0" err="1" smtClean="0"/>
              <a:t>see</a:t>
            </a:r>
            <a:r>
              <a:rPr lang="da-DK" dirty="0" smtClean="0"/>
              <a:t>, and </a:t>
            </a:r>
            <a:r>
              <a:rPr lang="da-DK" dirty="0" err="1" smtClean="0"/>
              <a:t>feel</a:t>
            </a:r>
            <a:r>
              <a:rPr lang="da-DK" dirty="0" smtClean="0"/>
              <a:t>.</a:t>
            </a:r>
          </a:p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1E30A-162F-4394-B92C-00732106FE77}" type="slidenum">
              <a:rPr lang="da-DK" smtClean="0"/>
              <a:pPr/>
              <a:t>22</a:t>
            </a:fld>
            <a:endParaRPr lang="da-D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But </a:t>
            </a:r>
            <a:r>
              <a:rPr lang="da-DK" dirty="0" err="1" smtClean="0"/>
              <a:t>how</a:t>
            </a:r>
            <a:r>
              <a:rPr lang="da-DK" dirty="0" smtClean="0"/>
              <a:t>?</a:t>
            </a:r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1E30A-162F-4394-B92C-00732106FE77}" type="slidenum">
              <a:rPr lang="da-DK" smtClean="0"/>
              <a:pPr/>
              <a:t>23</a:t>
            </a:fld>
            <a:endParaRPr lang="da-DK"/>
          </a:p>
        </p:txBody>
      </p:sp>
      <p:sp>
        <p:nvSpPr>
          <p:cNvPr id="5" name="Tekstboks 4"/>
          <p:cNvSpPr txBox="1"/>
          <p:nvPr/>
        </p:nvSpPr>
        <p:spPr>
          <a:xfrm>
            <a:off x="467544" y="1988840"/>
            <a:ext cx="1368152" cy="677108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da-DK" dirty="0" smtClean="0"/>
              <a:t>The </a:t>
            </a:r>
            <a:r>
              <a:rPr lang="da-DK" sz="2000" dirty="0" err="1" smtClean="0"/>
              <a:t>first</a:t>
            </a:r>
            <a:r>
              <a:rPr lang="da-DK" dirty="0" smtClean="0"/>
              <a:t> scene</a:t>
            </a:r>
            <a:endParaRPr lang="da-DK" dirty="0"/>
          </a:p>
        </p:txBody>
      </p:sp>
      <p:sp>
        <p:nvSpPr>
          <p:cNvPr id="6" name="Højrepil 5"/>
          <p:cNvSpPr/>
          <p:nvPr/>
        </p:nvSpPr>
        <p:spPr>
          <a:xfrm flipV="1">
            <a:off x="1979712" y="2492896"/>
            <a:ext cx="504056" cy="9829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7" name="Tekstboks 6"/>
          <p:cNvSpPr txBox="1"/>
          <p:nvPr/>
        </p:nvSpPr>
        <p:spPr>
          <a:xfrm>
            <a:off x="2555776" y="2564904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smtClean="0"/>
              <a:t>Facts </a:t>
            </a:r>
            <a:endParaRPr lang="da-DK" dirty="0"/>
          </a:p>
        </p:txBody>
      </p:sp>
      <p:sp>
        <p:nvSpPr>
          <p:cNvPr id="8" name="Højrepil 7"/>
          <p:cNvSpPr/>
          <p:nvPr/>
        </p:nvSpPr>
        <p:spPr>
          <a:xfrm>
            <a:off x="3491880" y="2780928"/>
            <a:ext cx="504056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9" name="Tekstboks 8"/>
          <p:cNvSpPr txBox="1"/>
          <p:nvPr/>
        </p:nvSpPr>
        <p:spPr>
          <a:xfrm>
            <a:off x="4139952" y="2708920"/>
            <a:ext cx="1080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smtClean="0"/>
              <a:t>New scene</a:t>
            </a:r>
            <a:endParaRPr lang="da-DK" dirty="0"/>
          </a:p>
        </p:txBody>
      </p:sp>
      <p:sp>
        <p:nvSpPr>
          <p:cNvPr id="10" name="Højrepil 9"/>
          <p:cNvSpPr/>
          <p:nvPr/>
        </p:nvSpPr>
        <p:spPr>
          <a:xfrm>
            <a:off x="4860032" y="3068960"/>
            <a:ext cx="648072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1" name="Tekstboks 10"/>
          <p:cNvSpPr txBox="1"/>
          <p:nvPr/>
        </p:nvSpPr>
        <p:spPr>
          <a:xfrm>
            <a:off x="5580112" y="3140968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smtClean="0"/>
              <a:t>Facts</a:t>
            </a:r>
            <a:endParaRPr lang="da-DK" dirty="0"/>
          </a:p>
        </p:txBody>
      </p:sp>
      <p:sp>
        <p:nvSpPr>
          <p:cNvPr id="12" name="Højrepil 11"/>
          <p:cNvSpPr/>
          <p:nvPr/>
        </p:nvSpPr>
        <p:spPr>
          <a:xfrm>
            <a:off x="6228184" y="3356992"/>
            <a:ext cx="792088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3" name="Tekstboks 12"/>
          <p:cNvSpPr txBox="1"/>
          <p:nvPr/>
        </p:nvSpPr>
        <p:spPr>
          <a:xfrm>
            <a:off x="6948264" y="3356992"/>
            <a:ext cx="14401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400" dirty="0" smtClean="0"/>
              <a:t>The hammer</a:t>
            </a:r>
            <a:endParaRPr lang="da-DK" sz="2400" dirty="0"/>
          </a:p>
        </p:txBody>
      </p:sp>
      <p:sp>
        <p:nvSpPr>
          <p:cNvPr id="14" name="Opadbuet pil 13"/>
          <p:cNvSpPr/>
          <p:nvPr/>
        </p:nvSpPr>
        <p:spPr>
          <a:xfrm>
            <a:off x="1115616" y="4293096"/>
            <a:ext cx="6408712" cy="1296144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Story telling,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da-DK" dirty="0" smtClean="0"/>
              <a:t>Studies show:</a:t>
            </a:r>
          </a:p>
          <a:p>
            <a:pPr>
              <a:buNone/>
            </a:pPr>
            <a:r>
              <a:rPr lang="da-DK" dirty="0" smtClean="0"/>
              <a:t>- Story </a:t>
            </a:r>
            <a:r>
              <a:rPr lang="da-DK" dirty="0" err="1" smtClean="0"/>
              <a:t>telling</a:t>
            </a:r>
            <a:r>
              <a:rPr lang="da-DK" dirty="0" smtClean="0"/>
              <a:t> is for all</a:t>
            </a:r>
          </a:p>
          <a:p>
            <a:pPr>
              <a:buFontTx/>
              <a:buChar char="-"/>
            </a:pPr>
            <a:r>
              <a:rPr lang="da-DK" dirty="0" smtClean="0"/>
              <a:t>Young </a:t>
            </a:r>
            <a:r>
              <a:rPr lang="da-DK" dirty="0" err="1" smtClean="0"/>
              <a:t>see</a:t>
            </a:r>
            <a:r>
              <a:rPr lang="da-DK" dirty="0" smtClean="0"/>
              <a:t> it as </a:t>
            </a:r>
            <a:r>
              <a:rPr lang="da-DK" dirty="0" err="1" smtClean="0"/>
              <a:t>quality</a:t>
            </a:r>
            <a:r>
              <a:rPr lang="da-DK" dirty="0" smtClean="0"/>
              <a:t> </a:t>
            </a:r>
          </a:p>
          <a:p>
            <a:pPr>
              <a:buFontTx/>
              <a:buChar char="-"/>
            </a:pPr>
            <a:r>
              <a:rPr lang="en-US" dirty="0"/>
              <a:t>Young non educated and bad readers learn and remember almost 3 times better</a:t>
            </a:r>
            <a:endParaRPr lang="da-DK" dirty="0"/>
          </a:p>
          <a:p>
            <a:pPr>
              <a:buFontTx/>
              <a:buChar char="-"/>
            </a:pPr>
            <a:endParaRPr lang="da-DK" dirty="0" smtClean="0"/>
          </a:p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1E30A-162F-4394-B92C-00732106FE77}" type="slidenum">
              <a:rPr lang="da-DK" smtClean="0"/>
              <a:pPr/>
              <a:t>24</a:t>
            </a:fld>
            <a:endParaRPr lang="da-D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endParaRPr lang="da-DK" dirty="0" smtClean="0"/>
          </a:p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1E30A-162F-4394-B92C-00732106FE77}" type="slidenum">
              <a:rPr lang="da-DK" smtClean="0"/>
              <a:pPr/>
              <a:t>25</a:t>
            </a:fld>
            <a:endParaRPr lang="da-DK"/>
          </a:p>
        </p:txBody>
      </p:sp>
      <p:pic>
        <p:nvPicPr>
          <p:cNvPr id="5" name="Billede 4" descr="Eurane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298182" y="3047913"/>
            <a:ext cx="4547636" cy="76217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dirty="0" smtClean="0"/>
              <a:t>The </a:t>
            </a:r>
            <a:r>
              <a:rPr lang="en-US" dirty="0" err="1" smtClean="0"/>
              <a:t>Boks</a:t>
            </a:r>
            <a:r>
              <a:rPr lang="en-US" dirty="0" smtClean="0"/>
              <a:t>-model, Wall Street Journal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endParaRPr lang="da-DK" dirty="0" smtClean="0"/>
          </a:p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1E30A-162F-4394-B92C-00732106FE77}" type="slidenum">
              <a:rPr lang="da-DK" smtClean="0"/>
              <a:pPr/>
              <a:t>26</a:t>
            </a:fld>
            <a:endParaRPr lang="da-DK"/>
          </a:p>
        </p:txBody>
      </p:sp>
      <p:sp>
        <p:nvSpPr>
          <p:cNvPr id="6" name="Tekstboks 5"/>
          <p:cNvSpPr txBox="1"/>
          <p:nvPr/>
        </p:nvSpPr>
        <p:spPr>
          <a:xfrm>
            <a:off x="683568" y="2636912"/>
            <a:ext cx="1728192" cy="461665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da-DK" sz="2400" dirty="0" err="1" smtClean="0"/>
              <a:t>Tempt</a:t>
            </a:r>
            <a:r>
              <a:rPr lang="da-DK" sz="2400" dirty="0" smtClean="0"/>
              <a:t> </a:t>
            </a:r>
            <a:r>
              <a:rPr lang="da-DK" sz="2400" dirty="0" err="1" smtClean="0"/>
              <a:t>me</a:t>
            </a:r>
            <a:endParaRPr lang="da-DK" sz="2400" dirty="0"/>
          </a:p>
        </p:txBody>
      </p:sp>
      <p:sp>
        <p:nvSpPr>
          <p:cNvPr id="8" name="Højrepil 7"/>
          <p:cNvSpPr/>
          <p:nvPr/>
        </p:nvSpPr>
        <p:spPr>
          <a:xfrm>
            <a:off x="2195736" y="2924944"/>
            <a:ext cx="576064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9" name="Tekstboks 8"/>
          <p:cNvSpPr txBox="1"/>
          <p:nvPr/>
        </p:nvSpPr>
        <p:spPr>
          <a:xfrm>
            <a:off x="2915816" y="3212976"/>
            <a:ext cx="129614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000" dirty="0" smtClean="0"/>
              <a:t>The </a:t>
            </a:r>
            <a:r>
              <a:rPr lang="da-DK" sz="2000" dirty="0" err="1" smtClean="0"/>
              <a:t>core</a:t>
            </a:r>
            <a:r>
              <a:rPr lang="da-DK" sz="2000" dirty="0" smtClean="0"/>
              <a:t>, </a:t>
            </a:r>
            <a:r>
              <a:rPr lang="da-DK" sz="2000" dirty="0" err="1" smtClean="0"/>
              <a:t>what</a:t>
            </a:r>
            <a:r>
              <a:rPr lang="da-DK" sz="2000" dirty="0" smtClean="0"/>
              <a:t> is </a:t>
            </a:r>
            <a:r>
              <a:rPr lang="da-DK" sz="2000" dirty="0" err="1" smtClean="0"/>
              <a:t>this</a:t>
            </a:r>
            <a:r>
              <a:rPr lang="da-DK" sz="2000" dirty="0" smtClean="0"/>
              <a:t> </a:t>
            </a:r>
            <a:r>
              <a:rPr lang="da-DK" sz="2000" dirty="0" err="1" smtClean="0"/>
              <a:t>about</a:t>
            </a:r>
            <a:r>
              <a:rPr lang="da-DK" sz="2000" dirty="0" smtClean="0"/>
              <a:t>?</a:t>
            </a:r>
            <a:endParaRPr lang="da-DK" sz="2000" dirty="0"/>
          </a:p>
        </p:txBody>
      </p:sp>
      <p:sp>
        <p:nvSpPr>
          <p:cNvPr id="10" name="Højrepil 9"/>
          <p:cNvSpPr/>
          <p:nvPr/>
        </p:nvSpPr>
        <p:spPr>
          <a:xfrm>
            <a:off x="4283968" y="3717032"/>
            <a:ext cx="648072" cy="5760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1" name="Tekstboks 10"/>
          <p:cNvSpPr txBox="1"/>
          <p:nvPr/>
        </p:nvSpPr>
        <p:spPr>
          <a:xfrm>
            <a:off x="5004048" y="4005064"/>
            <a:ext cx="12961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000" dirty="0" err="1" smtClean="0"/>
              <a:t>Prove</a:t>
            </a:r>
            <a:r>
              <a:rPr lang="da-DK" sz="2000" dirty="0" smtClean="0"/>
              <a:t> it</a:t>
            </a:r>
            <a:endParaRPr lang="da-DK" sz="2000" dirty="0"/>
          </a:p>
        </p:txBody>
      </p:sp>
      <p:sp>
        <p:nvSpPr>
          <p:cNvPr id="12" name="Tekstboks 11"/>
          <p:cNvSpPr txBox="1"/>
          <p:nvPr/>
        </p:nvSpPr>
        <p:spPr>
          <a:xfrm>
            <a:off x="6372200" y="4509120"/>
            <a:ext cx="18722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400" dirty="0" smtClean="0"/>
              <a:t>Hammer, </a:t>
            </a:r>
            <a:r>
              <a:rPr lang="da-DK" sz="2400" dirty="0" err="1" smtClean="0"/>
              <a:t>help</a:t>
            </a:r>
            <a:r>
              <a:rPr lang="da-DK" sz="2400" dirty="0" smtClean="0"/>
              <a:t> </a:t>
            </a:r>
            <a:r>
              <a:rPr lang="da-DK" sz="2400" dirty="0" err="1" smtClean="0"/>
              <a:t>me</a:t>
            </a:r>
            <a:r>
              <a:rPr lang="da-DK" sz="2400" dirty="0" smtClean="0"/>
              <a:t> to </a:t>
            </a:r>
            <a:r>
              <a:rPr lang="da-DK" sz="2400" dirty="0" err="1" smtClean="0"/>
              <a:t>remember</a:t>
            </a:r>
            <a:r>
              <a:rPr lang="da-DK" sz="2400" dirty="0" smtClean="0"/>
              <a:t>!</a:t>
            </a:r>
            <a:endParaRPr lang="da-DK" sz="2400" dirty="0"/>
          </a:p>
        </p:txBody>
      </p:sp>
      <p:sp>
        <p:nvSpPr>
          <p:cNvPr id="13" name="Højrepil 12"/>
          <p:cNvSpPr/>
          <p:nvPr/>
        </p:nvSpPr>
        <p:spPr>
          <a:xfrm>
            <a:off x="6012160" y="4149080"/>
            <a:ext cx="576064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dirty="0" smtClean="0"/>
              <a:t>The </a:t>
            </a:r>
            <a:r>
              <a:rPr lang="en-US" dirty="0" err="1" smtClean="0"/>
              <a:t>Boks</a:t>
            </a:r>
            <a:r>
              <a:rPr lang="en-US" dirty="0" smtClean="0"/>
              <a:t>-model, Wall Street Journal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endParaRPr lang="da-DK" dirty="0" smtClean="0"/>
          </a:p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1E30A-162F-4394-B92C-00732106FE77}" type="slidenum">
              <a:rPr lang="da-DK" smtClean="0"/>
              <a:pPr/>
              <a:t>27</a:t>
            </a:fld>
            <a:endParaRPr lang="da-DK"/>
          </a:p>
        </p:txBody>
      </p:sp>
      <p:sp>
        <p:nvSpPr>
          <p:cNvPr id="14" name="Tekstboks 13"/>
          <p:cNvSpPr txBox="1"/>
          <p:nvPr/>
        </p:nvSpPr>
        <p:spPr>
          <a:xfrm>
            <a:off x="1043608" y="2132856"/>
            <a:ext cx="6624736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The </a:t>
            </a:r>
            <a:r>
              <a:rPr lang="en-US" sz="3200" dirty="0" err="1"/>
              <a:t>boks</a:t>
            </a:r>
            <a:r>
              <a:rPr lang="en-US" sz="3200" dirty="0"/>
              <a:t>-model of Rick Brag, has 5 peaces, where the first </a:t>
            </a:r>
            <a:r>
              <a:rPr lang="en-US" sz="3200" b="1" dirty="0"/>
              <a:t>”hooks” </a:t>
            </a:r>
            <a:r>
              <a:rPr lang="en-US" sz="3200" dirty="0"/>
              <a:t>the reader/listener, the next explains the core, </a:t>
            </a:r>
            <a:r>
              <a:rPr lang="en-US" sz="3200" dirty="0" smtClean="0"/>
              <a:t>the next part </a:t>
            </a:r>
            <a:r>
              <a:rPr lang="en-US" sz="3200" dirty="0"/>
              <a:t>reaches </a:t>
            </a:r>
            <a:r>
              <a:rPr lang="en-US" sz="3200" b="1" dirty="0"/>
              <a:t>back to the first part</a:t>
            </a:r>
            <a:r>
              <a:rPr lang="en-US" sz="3200" dirty="0"/>
              <a:t>, </a:t>
            </a:r>
            <a:r>
              <a:rPr lang="en-US" sz="3200" dirty="0" smtClean="0"/>
              <a:t>then </a:t>
            </a:r>
            <a:r>
              <a:rPr lang="en-US" sz="3200" dirty="0"/>
              <a:t>a </a:t>
            </a:r>
            <a:r>
              <a:rPr lang="en-US" sz="3200" b="1" dirty="0"/>
              <a:t>less interesting </a:t>
            </a:r>
            <a:r>
              <a:rPr lang="en-US" sz="3200" dirty="0"/>
              <a:t>but important part and a “</a:t>
            </a:r>
            <a:r>
              <a:rPr lang="en-US" sz="3200" b="1" dirty="0"/>
              <a:t>hammer”</a:t>
            </a:r>
            <a:r>
              <a:rPr lang="en-US" sz="3200" dirty="0"/>
              <a:t> in the end  </a:t>
            </a:r>
            <a:endParaRPr lang="da-DK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endParaRPr lang="da-DK" dirty="0" smtClean="0"/>
          </a:p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1E30A-162F-4394-B92C-00732106FE77}" type="slidenum">
              <a:rPr lang="da-DK" smtClean="0"/>
              <a:pPr/>
              <a:t>28</a:t>
            </a:fld>
            <a:endParaRPr lang="da-DK"/>
          </a:p>
        </p:txBody>
      </p:sp>
      <p:pic>
        <p:nvPicPr>
          <p:cNvPr id="5" name="Billede 4" descr="Eurane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298182" y="3047913"/>
            <a:ext cx="4547636" cy="76217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Facet 24"/>
          <p:cNvSpPr/>
          <p:nvPr/>
        </p:nvSpPr>
        <p:spPr>
          <a:xfrm>
            <a:off x="2987824" y="2420888"/>
            <a:ext cx="2448272" cy="2160240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The new </a:t>
            </a:r>
            <a:r>
              <a:rPr lang="da-DK" dirty="0" err="1" smtClean="0"/>
              <a:t>way</a:t>
            </a:r>
            <a:r>
              <a:rPr lang="da-DK" dirty="0" smtClean="0"/>
              <a:t>: Kocks </a:t>
            </a:r>
            <a:r>
              <a:rPr lang="da-DK" dirty="0" err="1" smtClean="0"/>
              <a:t>box</a:t>
            </a:r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1E30A-162F-4394-B92C-00732106FE77}" type="slidenum">
              <a:rPr lang="da-DK" smtClean="0"/>
              <a:pPr/>
              <a:t>29</a:t>
            </a:fld>
            <a:endParaRPr lang="da-DK"/>
          </a:p>
        </p:txBody>
      </p:sp>
      <p:graphicFrame>
        <p:nvGraphicFramePr>
          <p:cNvPr id="15" name="Diagram 14"/>
          <p:cNvGraphicFramePr/>
          <p:nvPr/>
        </p:nvGraphicFramePr>
        <p:xfrm>
          <a:off x="3275856" y="3212976"/>
          <a:ext cx="1872208" cy="8640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6" name="Tekstboks 15"/>
          <p:cNvSpPr txBox="1"/>
          <p:nvPr/>
        </p:nvSpPr>
        <p:spPr>
          <a:xfrm>
            <a:off x="2843808" y="2708920"/>
            <a:ext cx="2592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dirty="0" smtClean="0"/>
              <a:t>The </a:t>
            </a:r>
            <a:r>
              <a:rPr lang="da-DK" dirty="0" err="1" smtClean="0"/>
              <a:t>news</a:t>
            </a:r>
            <a:endParaRPr lang="da-DK" dirty="0"/>
          </a:p>
        </p:txBody>
      </p:sp>
      <p:sp>
        <p:nvSpPr>
          <p:cNvPr id="17" name="Tekstboks 16"/>
          <p:cNvSpPr txBox="1"/>
          <p:nvPr/>
        </p:nvSpPr>
        <p:spPr>
          <a:xfrm>
            <a:off x="2195736" y="1484784"/>
            <a:ext cx="4248472" cy="677108"/>
          </a:xfrm>
          <a:prstGeom prst="rect">
            <a:avLst/>
          </a:prstGeom>
          <a:noFill/>
          <a:ln>
            <a:solidFill>
              <a:schemeClr val="tx1">
                <a:lumMod val="65000"/>
                <a:lumOff val="35000"/>
              </a:schemeClr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dirty="0"/>
              <a:t>Illustration</a:t>
            </a:r>
            <a:endParaRPr lang="da-DK" dirty="0"/>
          </a:p>
          <a:p>
            <a:endParaRPr lang="da-DK" sz="2000" b="1" dirty="0"/>
          </a:p>
        </p:txBody>
      </p:sp>
      <p:sp>
        <p:nvSpPr>
          <p:cNvPr id="18" name="Tekstboks 17"/>
          <p:cNvSpPr txBox="1"/>
          <p:nvPr/>
        </p:nvSpPr>
        <p:spPr>
          <a:xfrm>
            <a:off x="827584" y="2564904"/>
            <a:ext cx="1728192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Historical facts </a:t>
            </a:r>
            <a:endParaRPr lang="da-DK" dirty="0"/>
          </a:p>
          <a:p>
            <a:endParaRPr lang="da-DK" dirty="0"/>
          </a:p>
        </p:txBody>
      </p:sp>
      <p:sp>
        <p:nvSpPr>
          <p:cNvPr id="19" name="Tekstboks 18"/>
          <p:cNvSpPr txBox="1"/>
          <p:nvPr/>
        </p:nvSpPr>
        <p:spPr>
          <a:xfrm>
            <a:off x="827584" y="3645024"/>
            <a:ext cx="18002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a-DK" dirty="0" err="1" smtClean="0"/>
              <a:t>Comments</a:t>
            </a:r>
            <a:endParaRPr lang="da-DK" dirty="0"/>
          </a:p>
        </p:txBody>
      </p:sp>
      <p:sp>
        <p:nvSpPr>
          <p:cNvPr id="20" name="Tekstboks 19"/>
          <p:cNvSpPr txBox="1"/>
          <p:nvPr/>
        </p:nvSpPr>
        <p:spPr>
          <a:xfrm>
            <a:off x="5580112" y="2708920"/>
            <a:ext cx="208823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a-DK" dirty="0" smtClean="0"/>
              <a:t>Feature </a:t>
            </a:r>
            <a:endParaRPr lang="da-DK" dirty="0"/>
          </a:p>
        </p:txBody>
      </p:sp>
      <p:sp>
        <p:nvSpPr>
          <p:cNvPr id="21" name="Tekstboks 20"/>
          <p:cNvSpPr txBox="1"/>
          <p:nvPr/>
        </p:nvSpPr>
        <p:spPr>
          <a:xfrm>
            <a:off x="5580112" y="3501008"/>
            <a:ext cx="18002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a-DK" dirty="0" smtClean="0"/>
              <a:t>Links to www</a:t>
            </a:r>
            <a:endParaRPr lang="da-DK" dirty="0"/>
          </a:p>
        </p:txBody>
      </p:sp>
      <p:sp>
        <p:nvSpPr>
          <p:cNvPr id="22" name="Tekstboks 21"/>
          <p:cNvSpPr txBox="1"/>
          <p:nvPr/>
        </p:nvSpPr>
        <p:spPr>
          <a:xfrm>
            <a:off x="827584" y="4653136"/>
            <a:ext cx="1944216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Related stories </a:t>
            </a:r>
            <a:endParaRPr lang="da-DK" dirty="0"/>
          </a:p>
          <a:p>
            <a:endParaRPr lang="da-DK" dirty="0"/>
          </a:p>
        </p:txBody>
      </p:sp>
      <p:sp>
        <p:nvSpPr>
          <p:cNvPr id="23" name="Tekstboks 22"/>
          <p:cNvSpPr txBox="1"/>
          <p:nvPr/>
        </p:nvSpPr>
        <p:spPr>
          <a:xfrm>
            <a:off x="3275856" y="4653136"/>
            <a:ext cx="194421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a-DK" dirty="0" err="1" smtClean="0"/>
              <a:t>Background</a:t>
            </a:r>
            <a:r>
              <a:rPr lang="da-DK" dirty="0" smtClean="0"/>
              <a:t> </a:t>
            </a:r>
            <a:endParaRPr lang="da-DK" dirty="0"/>
          </a:p>
        </p:txBody>
      </p:sp>
      <p:sp>
        <p:nvSpPr>
          <p:cNvPr id="24" name="Tekstboks 23"/>
          <p:cNvSpPr txBox="1"/>
          <p:nvPr/>
        </p:nvSpPr>
        <p:spPr>
          <a:xfrm>
            <a:off x="5580112" y="4653136"/>
            <a:ext cx="1872208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a-DK" dirty="0" err="1" smtClean="0"/>
              <a:t>Numbers</a:t>
            </a:r>
            <a:r>
              <a:rPr lang="da-DK" dirty="0" smtClean="0"/>
              <a:t> and </a:t>
            </a:r>
            <a:r>
              <a:rPr lang="da-DK" dirty="0" err="1" smtClean="0"/>
              <a:t>statistics</a:t>
            </a:r>
            <a:r>
              <a:rPr lang="da-DK" dirty="0" smtClean="0"/>
              <a:t> </a:t>
            </a:r>
            <a:endParaRPr lang="da-D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Reveal the truth</a:t>
            </a:r>
            <a:endParaRPr lang="en-US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Fuel </a:t>
            </a:r>
            <a:r>
              <a:rPr lang="en-US" dirty="0" smtClean="0"/>
              <a:t>prices have been rising since the 70`is?</a:t>
            </a:r>
          </a:p>
          <a:p>
            <a:pPr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1E30A-162F-4394-B92C-00732106FE77}" type="slidenum">
              <a:rPr lang="da-DK" smtClean="0"/>
              <a:pPr/>
              <a:t>3</a:t>
            </a:fld>
            <a:endParaRPr lang="da-D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For radio, web, </a:t>
            </a:r>
            <a:r>
              <a:rPr lang="da-DK" dirty="0" err="1"/>
              <a:t>N</a:t>
            </a:r>
            <a:r>
              <a:rPr lang="da-DK" dirty="0" err="1" smtClean="0"/>
              <a:t>ewspaper</a:t>
            </a:r>
            <a:r>
              <a:rPr lang="da-DK" dirty="0" smtClean="0"/>
              <a:t>?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Storytelling is good for anything but web   </a:t>
            </a:r>
            <a:endParaRPr lang="da-DK" dirty="0" smtClean="0"/>
          </a:p>
          <a:p>
            <a:r>
              <a:rPr lang="da-DK" dirty="0" smtClean="0"/>
              <a:t>The </a:t>
            </a:r>
            <a:r>
              <a:rPr lang="da-DK" dirty="0" err="1" smtClean="0"/>
              <a:t>box/boks</a:t>
            </a:r>
            <a:r>
              <a:rPr lang="da-DK" dirty="0" smtClean="0"/>
              <a:t> models </a:t>
            </a:r>
            <a:r>
              <a:rPr lang="da-DK" dirty="0" err="1" smtClean="0"/>
              <a:t>are</a:t>
            </a:r>
            <a:r>
              <a:rPr lang="da-DK" dirty="0" smtClean="0"/>
              <a:t> </a:t>
            </a:r>
            <a:r>
              <a:rPr lang="da-DK" dirty="0" err="1" smtClean="0"/>
              <a:t>good</a:t>
            </a:r>
            <a:r>
              <a:rPr lang="da-DK" dirty="0" smtClean="0"/>
              <a:t> for a </a:t>
            </a:r>
            <a:r>
              <a:rPr lang="da-DK" dirty="0" err="1" smtClean="0"/>
              <a:t>background</a:t>
            </a:r>
            <a:r>
              <a:rPr lang="da-DK" dirty="0" smtClean="0"/>
              <a:t> story. It </a:t>
            </a:r>
            <a:r>
              <a:rPr lang="da-DK" dirty="0" err="1" smtClean="0"/>
              <a:t>will</a:t>
            </a:r>
            <a:r>
              <a:rPr lang="da-DK" dirty="0" smtClean="0"/>
              <a:t> </a:t>
            </a:r>
            <a:r>
              <a:rPr lang="da-DK" dirty="0" err="1" smtClean="0"/>
              <a:t>work</a:t>
            </a:r>
            <a:r>
              <a:rPr lang="da-DK" dirty="0" smtClean="0"/>
              <a:t> </a:t>
            </a:r>
            <a:r>
              <a:rPr lang="da-DK" dirty="0" err="1" smtClean="0"/>
              <a:t>on</a:t>
            </a:r>
            <a:r>
              <a:rPr lang="da-DK" dirty="0" smtClean="0"/>
              <a:t> all platforms, </a:t>
            </a:r>
            <a:r>
              <a:rPr lang="da-DK" dirty="0" err="1" smtClean="0"/>
              <a:t>both</a:t>
            </a:r>
            <a:r>
              <a:rPr lang="da-DK" dirty="0" smtClean="0"/>
              <a:t> radio, tv, </a:t>
            </a:r>
            <a:r>
              <a:rPr lang="da-DK" dirty="0" err="1" smtClean="0"/>
              <a:t>or</a:t>
            </a:r>
            <a:r>
              <a:rPr lang="da-DK" dirty="0" smtClean="0"/>
              <a:t> web.</a:t>
            </a:r>
          </a:p>
          <a:p>
            <a:r>
              <a:rPr lang="da-DK" dirty="0" smtClean="0"/>
              <a:t>Kocks </a:t>
            </a:r>
            <a:r>
              <a:rPr lang="da-DK" dirty="0" err="1" smtClean="0"/>
              <a:t>box</a:t>
            </a:r>
            <a:r>
              <a:rPr lang="da-DK" dirty="0" smtClean="0"/>
              <a:t> is </a:t>
            </a:r>
            <a:r>
              <a:rPr lang="da-DK" dirty="0" err="1" smtClean="0"/>
              <a:t>good</a:t>
            </a:r>
            <a:r>
              <a:rPr lang="da-DK" dirty="0" smtClean="0"/>
              <a:t> for web and </a:t>
            </a:r>
            <a:r>
              <a:rPr lang="da-DK" dirty="0" err="1" smtClean="0"/>
              <a:t>newspapers</a:t>
            </a:r>
            <a:endParaRPr lang="da-DK" dirty="0" smtClean="0"/>
          </a:p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1E30A-162F-4394-B92C-00732106FE77}" type="slidenum">
              <a:rPr lang="da-DK" smtClean="0"/>
              <a:pPr/>
              <a:t>30</a:t>
            </a:fld>
            <a:endParaRPr lang="da-D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 smtClean="0"/>
              <a:t>Where</a:t>
            </a:r>
            <a:r>
              <a:rPr lang="da-DK" dirty="0" smtClean="0"/>
              <a:t> </a:t>
            </a:r>
            <a:r>
              <a:rPr lang="da-DK" dirty="0" err="1" smtClean="0"/>
              <a:t>can</a:t>
            </a:r>
            <a:r>
              <a:rPr lang="da-DK" dirty="0" smtClean="0"/>
              <a:t> </a:t>
            </a:r>
            <a:r>
              <a:rPr lang="da-DK" dirty="0" err="1" smtClean="0"/>
              <a:t>we</a:t>
            </a:r>
            <a:r>
              <a:rPr lang="da-DK" dirty="0" smtClean="0"/>
              <a:t> </a:t>
            </a:r>
            <a:r>
              <a:rPr lang="da-DK" dirty="0" err="1" smtClean="0"/>
              <a:t>read</a:t>
            </a:r>
            <a:r>
              <a:rPr lang="da-DK" dirty="0" smtClean="0"/>
              <a:t> more?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Christopher </a:t>
            </a:r>
            <a:r>
              <a:rPr lang="da-DK" dirty="0" err="1" smtClean="0"/>
              <a:t>Scanlan:”Reporting</a:t>
            </a:r>
            <a:r>
              <a:rPr lang="da-DK" dirty="0" smtClean="0"/>
              <a:t> and </a:t>
            </a:r>
            <a:r>
              <a:rPr lang="da-DK" dirty="0" err="1" smtClean="0"/>
              <a:t>writing</a:t>
            </a:r>
            <a:r>
              <a:rPr lang="da-DK" dirty="0" smtClean="0"/>
              <a:t>”</a:t>
            </a:r>
          </a:p>
          <a:p>
            <a:r>
              <a:rPr lang="da-DK" dirty="0" smtClean="0"/>
              <a:t>John </a:t>
            </a:r>
            <a:r>
              <a:rPr lang="da-DK" dirty="0" err="1" smtClean="0"/>
              <a:t>Franklin:”Writing</a:t>
            </a:r>
            <a:r>
              <a:rPr lang="da-DK" dirty="0" smtClean="0"/>
              <a:t> the Story”</a:t>
            </a:r>
          </a:p>
          <a:p>
            <a:r>
              <a:rPr lang="da-DK" dirty="0" smtClean="0"/>
              <a:t>William E. </a:t>
            </a:r>
            <a:r>
              <a:rPr lang="da-DK" dirty="0" err="1" smtClean="0"/>
              <a:t>Blundell</a:t>
            </a:r>
            <a:r>
              <a:rPr lang="da-DK" dirty="0" smtClean="0"/>
              <a:t>: ”The Art and </a:t>
            </a:r>
            <a:r>
              <a:rPr lang="da-DK" dirty="0" err="1" smtClean="0"/>
              <a:t>Craft</a:t>
            </a:r>
            <a:r>
              <a:rPr lang="da-DK" dirty="0" smtClean="0"/>
              <a:t> of </a:t>
            </a:r>
            <a:r>
              <a:rPr lang="da-DK" dirty="0" err="1" smtClean="0"/>
              <a:t>Featurewriting</a:t>
            </a:r>
            <a:r>
              <a:rPr lang="da-DK" dirty="0" smtClean="0"/>
              <a:t>”</a:t>
            </a:r>
          </a:p>
          <a:p>
            <a:r>
              <a:rPr lang="da-DK" dirty="0" smtClean="0"/>
              <a:t>Aristoteles: ”</a:t>
            </a:r>
            <a:r>
              <a:rPr lang="da-DK" dirty="0" err="1" smtClean="0"/>
              <a:t>Rhetoric</a:t>
            </a:r>
            <a:r>
              <a:rPr lang="da-DK" dirty="0" smtClean="0"/>
              <a:t> I-III</a:t>
            </a:r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1E30A-162F-4394-B92C-00732106FE77}" type="slidenum">
              <a:rPr lang="da-DK" smtClean="0"/>
              <a:pPr/>
              <a:t>31</a:t>
            </a:fld>
            <a:endParaRPr lang="da-D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ladsholder til indhold 4" descr="Euranet.pn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2051720" y="2060848"/>
            <a:ext cx="4547636" cy="762174"/>
          </a:xfrm>
        </p:spPr>
      </p:pic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1E30A-162F-4394-B92C-00732106FE77}" type="slidenum">
              <a:rPr lang="da-DK" smtClean="0"/>
              <a:pPr/>
              <a:t>32</a:t>
            </a:fld>
            <a:endParaRPr lang="da-D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 smtClean="0"/>
              <a:t>Finding</a:t>
            </a:r>
            <a:r>
              <a:rPr lang="da-DK" dirty="0" smtClean="0"/>
              <a:t> </a:t>
            </a:r>
            <a:r>
              <a:rPr lang="da-DK" dirty="0" err="1" smtClean="0"/>
              <a:t>your</a:t>
            </a:r>
            <a:r>
              <a:rPr lang="da-DK" dirty="0" smtClean="0"/>
              <a:t> </a:t>
            </a:r>
            <a:r>
              <a:rPr lang="da-DK" dirty="0" err="1" smtClean="0"/>
              <a:t>way</a:t>
            </a:r>
            <a:r>
              <a:rPr lang="da-DK" dirty="0" smtClean="0"/>
              <a:t> </a:t>
            </a:r>
            <a:endParaRPr lang="da-DK" dirty="0"/>
          </a:p>
        </p:txBody>
      </p:sp>
      <p:pic>
        <p:nvPicPr>
          <p:cNvPr id="5" name="Pladsholder til indhold 4" descr="compas4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2438400" y="1801019"/>
            <a:ext cx="4267200" cy="4124325"/>
          </a:xfrm>
        </p:spPr>
      </p:pic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1E30A-162F-4394-B92C-00732106FE77}" type="slidenum">
              <a:rPr lang="da-DK" smtClean="0"/>
              <a:pPr/>
              <a:t>33</a:t>
            </a:fld>
            <a:endParaRPr lang="da-D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 smtClean="0"/>
              <a:t>Finding</a:t>
            </a:r>
            <a:r>
              <a:rPr lang="da-DK" dirty="0" smtClean="0"/>
              <a:t> </a:t>
            </a:r>
            <a:r>
              <a:rPr lang="da-DK" dirty="0" err="1" smtClean="0"/>
              <a:t>your</a:t>
            </a:r>
            <a:r>
              <a:rPr lang="da-DK" dirty="0" smtClean="0"/>
              <a:t> </a:t>
            </a:r>
            <a:r>
              <a:rPr lang="da-DK" dirty="0" err="1" smtClean="0"/>
              <a:t>way</a:t>
            </a:r>
            <a:r>
              <a:rPr lang="da-DK" dirty="0" smtClean="0"/>
              <a:t> </a:t>
            </a:r>
            <a:endParaRPr lang="da-DK" dirty="0"/>
          </a:p>
        </p:txBody>
      </p:sp>
      <p:pic>
        <p:nvPicPr>
          <p:cNvPr id="5" name="Pladsholder til indhold 4" descr="compas4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79512" y="476672"/>
            <a:ext cx="1237363" cy="1195933"/>
          </a:xfrm>
        </p:spPr>
      </p:pic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1E30A-162F-4394-B92C-00732106FE77}" type="slidenum">
              <a:rPr lang="da-DK" smtClean="0"/>
              <a:pPr/>
              <a:t>34</a:t>
            </a:fld>
            <a:endParaRPr lang="da-DK"/>
          </a:p>
        </p:txBody>
      </p:sp>
      <p:pic>
        <p:nvPicPr>
          <p:cNvPr id="6" name="Pladsholder til indhold 4" descr="compas4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308304" y="404664"/>
            <a:ext cx="1237363" cy="1195933"/>
          </a:xfrm>
          <a:prstGeom prst="rect">
            <a:avLst/>
          </a:prstGeom>
        </p:spPr>
      </p:pic>
      <p:sp>
        <p:nvSpPr>
          <p:cNvPr id="7" name="Ellipse 6"/>
          <p:cNvSpPr/>
          <p:nvPr/>
        </p:nvSpPr>
        <p:spPr>
          <a:xfrm>
            <a:off x="1187624" y="2564904"/>
            <a:ext cx="2232248" cy="14401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 err="1"/>
              <a:t>clarifying</a:t>
            </a:r>
            <a:endParaRPr lang="da-DK" dirty="0"/>
          </a:p>
          <a:p>
            <a:pPr algn="ctr"/>
            <a:endParaRPr lang="da-DK" dirty="0"/>
          </a:p>
        </p:txBody>
      </p:sp>
      <p:sp>
        <p:nvSpPr>
          <p:cNvPr id="9" name="Ellipse 8"/>
          <p:cNvSpPr/>
          <p:nvPr/>
        </p:nvSpPr>
        <p:spPr>
          <a:xfrm>
            <a:off x="1187624" y="4581128"/>
            <a:ext cx="2232248" cy="14401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 err="1" smtClean="0"/>
              <a:t>discuss</a:t>
            </a:r>
            <a:r>
              <a:rPr lang="da-DK" dirty="0" smtClean="0"/>
              <a:t> </a:t>
            </a:r>
            <a:endParaRPr lang="da-DK" dirty="0"/>
          </a:p>
          <a:p>
            <a:pPr algn="ctr"/>
            <a:endParaRPr lang="da-DK" dirty="0"/>
          </a:p>
        </p:txBody>
      </p:sp>
      <p:sp>
        <p:nvSpPr>
          <p:cNvPr id="10" name="Ellipse 9"/>
          <p:cNvSpPr/>
          <p:nvPr/>
        </p:nvSpPr>
        <p:spPr>
          <a:xfrm>
            <a:off x="4788024" y="4653136"/>
            <a:ext cx="2232248" cy="14401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 err="1"/>
              <a:t>explorative</a:t>
            </a:r>
            <a:endParaRPr lang="da-DK" dirty="0"/>
          </a:p>
          <a:p>
            <a:pPr algn="ctr"/>
            <a:endParaRPr lang="da-DK" dirty="0"/>
          </a:p>
        </p:txBody>
      </p:sp>
      <p:sp>
        <p:nvSpPr>
          <p:cNvPr id="11" name="Ellipse 10"/>
          <p:cNvSpPr/>
          <p:nvPr/>
        </p:nvSpPr>
        <p:spPr>
          <a:xfrm>
            <a:off x="4860032" y="2564904"/>
            <a:ext cx="2232248" cy="14401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 err="1"/>
              <a:t>enlightening</a:t>
            </a:r>
            <a:endParaRPr lang="da-DK" dirty="0"/>
          </a:p>
          <a:p>
            <a:pPr algn="ctr"/>
            <a:endParaRPr lang="da-DK" dirty="0"/>
          </a:p>
        </p:txBody>
      </p:sp>
      <p:sp>
        <p:nvSpPr>
          <p:cNvPr id="12" name="Tekstboks 11"/>
          <p:cNvSpPr txBox="1"/>
          <p:nvPr/>
        </p:nvSpPr>
        <p:spPr>
          <a:xfrm>
            <a:off x="3491880" y="1556793"/>
            <a:ext cx="12241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b="1" dirty="0" err="1"/>
              <a:t>knowledge</a:t>
            </a:r>
            <a:endParaRPr lang="da-DK" b="1" dirty="0"/>
          </a:p>
          <a:p>
            <a:endParaRPr lang="da-DK" b="1" dirty="0"/>
          </a:p>
        </p:txBody>
      </p:sp>
      <p:sp>
        <p:nvSpPr>
          <p:cNvPr id="13" name="Tekstboks 12"/>
          <p:cNvSpPr txBox="1"/>
          <p:nvPr/>
        </p:nvSpPr>
        <p:spPr>
          <a:xfrm>
            <a:off x="3419872" y="6093296"/>
            <a:ext cx="14401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b="1" dirty="0" err="1"/>
              <a:t>uncertainty</a:t>
            </a:r>
            <a:endParaRPr lang="da-DK" b="1" dirty="0"/>
          </a:p>
          <a:p>
            <a:endParaRPr lang="da-DK" b="1" dirty="0"/>
          </a:p>
        </p:txBody>
      </p:sp>
      <p:cxnSp>
        <p:nvCxnSpPr>
          <p:cNvPr id="15" name="Lige pilforbindelse 14"/>
          <p:cNvCxnSpPr>
            <a:endCxn id="13" idx="0"/>
          </p:cNvCxnSpPr>
          <p:nvPr/>
        </p:nvCxnSpPr>
        <p:spPr>
          <a:xfrm rot="16200000" flipH="1">
            <a:off x="2051720" y="4005064"/>
            <a:ext cx="4104456" cy="7200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kstboks 16"/>
          <p:cNvSpPr txBox="1"/>
          <p:nvPr/>
        </p:nvSpPr>
        <p:spPr>
          <a:xfrm>
            <a:off x="251520" y="4149080"/>
            <a:ext cx="10081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b="1" dirty="0" err="1"/>
              <a:t>conflict</a:t>
            </a:r>
            <a:endParaRPr lang="da-DK" b="1" dirty="0"/>
          </a:p>
          <a:p>
            <a:endParaRPr lang="da-DK" dirty="0"/>
          </a:p>
        </p:txBody>
      </p:sp>
      <p:sp>
        <p:nvSpPr>
          <p:cNvPr id="18" name="Tekstboks 17"/>
          <p:cNvSpPr txBox="1"/>
          <p:nvPr/>
        </p:nvSpPr>
        <p:spPr>
          <a:xfrm>
            <a:off x="6948264" y="4077072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b="1" i="1" dirty="0" err="1"/>
              <a:t>consensus</a:t>
            </a:r>
            <a:endParaRPr lang="da-DK" b="1" dirty="0"/>
          </a:p>
        </p:txBody>
      </p:sp>
      <p:cxnSp>
        <p:nvCxnSpPr>
          <p:cNvPr id="20" name="Lige pilforbindelse 19"/>
          <p:cNvCxnSpPr/>
          <p:nvPr/>
        </p:nvCxnSpPr>
        <p:spPr>
          <a:xfrm flipV="1">
            <a:off x="1331640" y="4221088"/>
            <a:ext cx="5544616" cy="7200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" name="Pladsholder til indhold 4" descr="compas4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5445224"/>
            <a:ext cx="1237363" cy="1195933"/>
          </a:xfrm>
          <a:prstGeom prst="rect">
            <a:avLst/>
          </a:prstGeom>
        </p:spPr>
      </p:pic>
      <p:pic>
        <p:nvPicPr>
          <p:cNvPr id="22" name="Pladsholder til indhold 4" descr="compas4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236296" y="5157192"/>
            <a:ext cx="1237363" cy="119593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 smtClean="0"/>
              <a:t>Finding</a:t>
            </a:r>
            <a:r>
              <a:rPr lang="da-DK" dirty="0" smtClean="0"/>
              <a:t> </a:t>
            </a:r>
            <a:r>
              <a:rPr lang="da-DK" dirty="0" err="1" smtClean="0"/>
              <a:t>your</a:t>
            </a:r>
            <a:r>
              <a:rPr lang="da-DK" dirty="0" smtClean="0"/>
              <a:t> </a:t>
            </a:r>
            <a:r>
              <a:rPr lang="da-DK" dirty="0" err="1" smtClean="0"/>
              <a:t>way</a:t>
            </a:r>
            <a:r>
              <a:rPr lang="da-DK" dirty="0" smtClean="0"/>
              <a:t> </a:t>
            </a:r>
            <a:endParaRPr lang="da-DK" dirty="0"/>
          </a:p>
        </p:txBody>
      </p:sp>
      <p:pic>
        <p:nvPicPr>
          <p:cNvPr id="5" name="Pladsholder til indhold 4" descr="compas4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79512" y="476672"/>
            <a:ext cx="1237363" cy="1195933"/>
          </a:xfrm>
        </p:spPr>
      </p:pic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1E30A-162F-4394-B92C-00732106FE77}" type="slidenum">
              <a:rPr lang="da-DK" smtClean="0"/>
              <a:pPr/>
              <a:t>35</a:t>
            </a:fld>
            <a:endParaRPr lang="da-DK"/>
          </a:p>
        </p:txBody>
      </p:sp>
      <p:pic>
        <p:nvPicPr>
          <p:cNvPr id="6" name="Pladsholder til indhold 4" descr="compas4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308304" y="404664"/>
            <a:ext cx="1237363" cy="1195933"/>
          </a:xfrm>
          <a:prstGeom prst="rect">
            <a:avLst/>
          </a:prstGeom>
        </p:spPr>
      </p:pic>
      <p:sp>
        <p:nvSpPr>
          <p:cNvPr id="9" name="Ellipse 8"/>
          <p:cNvSpPr/>
          <p:nvPr/>
        </p:nvSpPr>
        <p:spPr>
          <a:xfrm>
            <a:off x="1187624" y="4581128"/>
            <a:ext cx="2232248" cy="14401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 err="1" smtClean="0"/>
              <a:t>discuss</a:t>
            </a:r>
            <a:r>
              <a:rPr lang="da-DK" dirty="0" smtClean="0"/>
              <a:t> </a:t>
            </a:r>
            <a:endParaRPr lang="da-DK" dirty="0"/>
          </a:p>
          <a:p>
            <a:pPr algn="ctr"/>
            <a:endParaRPr lang="da-DK" dirty="0"/>
          </a:p>
        </p:txBody>
      </p:sp>
      <p:sp>
        <p:nvSpPr>
          <p:cNvPr id="13" name="Tekstboks 12"/>
          <p:cNvSpPr txBox="1"/>
          <p:nvPr/>
        </p:nvSpPr>
        <p:spPr>
          <a:xfrm>
            <a:off x="3419872" y="6093296"/>
            <a:ext cx="14401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b="1" dirty="0" err="1"/>
              <a:t>uncertainty</a:t>
            </a:r>
            <a:endParaRPr lang="da-DK" b="1" dirty="0"/>
          </a:p>
          <a:p>
            <a:endParaRPr lang="da-DK" b="1" dirty="0"/>
          </a:p>
        </p:txBody>
      </p:sp>
      <p:cxnSp>
        <p:nvCxnSpPr>
          <p:cNvPr id="15" name="Lige pilforbindelse 14"/>
          <p:cNvCxnSpPr>
            <a:endCxn id="13" idx="0"/>
          </p:cNvCxnSpPr>
          <p:nvPr/>
        </p:nvCxnSpPr>
        <p:spPr>
          <a:xfrm rot="5400000">
            <a:off x="2951820" y="4905164"/>
            <a:ext cx="2376264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kstboks 16"/>
          <p:cNvSpPr txBox="1"/>
          <p:nvPr/>
        </p:nvSpPr>
        <p:spPr>
          <a:xfrm>
            <a:off x="251520" y="4149080"/>
            <a:ext cx="10081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b="1" dirty="0" err="1"/>
              <a:t>conflict</a:t>
            </a:r>
            <a:endParaRPr lang="da-DK" b="1" dirty="0"/>
          </a:p>
          <a:p>
            <a:endParaRPr lang="da-DK" dirty="0"/>
          </a:p>
        </p:txBody>
      </p:sp>
      <p:sp>
        <p:nvSpPr>
          <p:cNvPr id="18" name="Tekstboks 17"/>
          <p:cNvSpPr txBox="1"/>
          <p:nvPr/>
        </p:nvSpPr>
        <p:spPr>
          <a:xfrm>
            <a:off x="6948264" y="4077072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b="1" i="1" dirty="0" err="1"/>
              <a:t>consensus</a:t>
            </a:r>
            <a:endParaRPr lang="da-DK" b="1" dirty="0"/>
          </a:p>
        </p:txBody>
      </p:sp>
      <p:cxnSp>
        <p:nvCxnSpPr>
          <p:cNvPr id="20" name="Lige pilforbindelse 19"/>
          <p:cNvCxnSpPr/>
          <p:nvPr/>
        </p:nvCxnSpPr>
        <p:spPr>
          <a:xfrm flipV="1">
            <a:off x="1331640" y="4221088"/>
            <a:ext cx="5544616" cy="7200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" name="Pladsholder til indhold 4" descr="compas4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5445224"/>
            <a:ext cx="1237363" cy="1195933"/>
          </a:xfrm>
          <a:prstGeom prst="rect">
            <a:avLst/>
          </a:prstGeom>
        </p:spPr>
      </p:pic>
      <p:pic>
        <p:nvPicPr>
          <p:cNvPr id="22" name="Pladsholder til indhold 4" descr="compas4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236296" y="5157192"/>
            <a:ext cx="1237363" cy="1195933"/>
          </a:xfrm>
          <a:prstGeom prst="rect">
            <a:avLst/>
          </a:prstGeom>
        </p:spPr>
      </p:pic>
      <p:sp>
        <p:nvSpPr>
          <p:cNvPr id="23" name="Tekstboks 22"/>
          <p:cNvSpPr txBox="1"/>
          <p:nvPr/>
        </p:nvSpPr>
        <p:spPr>
          <a:xfrm>
            <a:off x="899592" y="1844824"/>
            <a:ext cx="3168352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a-DK" dirty="0" smtClean="0"/>
              <a:t>- to </a:t>
            </a:r>
            <a:r>
              <a:rPr lang="da-DK" dirty="0" err="1"/>
              <a:t>clarify</a:t>
            </a:r>
            <a:r>
              <a:rPr lang="da-DK" dirty="0"/>
              <a:t> the </a:t>
            </a:r>
            <a:r>
              <a:rPr lang="da-DK" dirty="0" err="1"/>
              <a:t>contradictions</a:t>
            </a:r>
            <a:endParaRPr lang="da-DK" dirty="0"/>
          </a:p>
          <a:p>
            <a:r>
              <a:rPr lang="da-DK" dirty="0" smtClean="0"/>
              <a:t>- </a:t>
            </a:r>
            <a:r>
              <a:rPr lang="en-US" dirty="0"/>
              <a:t>To raise the debate so readers have the opportunity to choose</a:t>
            </a:r>
          </a:p>
          <a:p>
            <a:r>
              <a:rPr lang="da-DK" dirty="0" smtClean="0"/>
              <a:t>- </a:t>
            </a:r>
            <a:r>
              <a:rPr lang="da-DK" dirty="0" err="1" smtClean="0"/>
              <a:t>demand</a:t>
            </a:r>
            <a:r>
              <a:rPr lang="da-DK" dirty="0" smtClean="0"/>
              <a:t>: fair</a:t>
            </a:r>
            <a:endParaRPr lang="da-D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 smtClean="0"/>
              <a:t>Finding</a:t>
            </a:r>
            <a:r>
              <a:rPr lang="da-DK" dirty="0" smtClean="0"/>
              <a:t> </a:t>
            </a:r>
            <a:r>
              <a:rPr lang="da-DK" dirty="0" err="1" smtClean="0"/>
              <a:t>your</a:t>
            </a:r>
            <a:r>
              <a:rPr lang="da-DK" dirty="0" smtClean="0"/>
              <a:t> </a:t>
            </a:r>
            <a:r>
              <a:rPr lang="da-DK" dirty="0" err="1" smtClean="0"/>
              <a:t>way</a:t>
            </a:r>
            <a:r>
              <a:rPr lang="da-DK" dirty="0" smtClean="0"/>
              <a:t> </a:t>
            </a:r>
            <a:endParaRPr lang="da-DK" dirty="0"/>
          </a:p>
        </p:txBody>
      </p:sp>
      <p:pic>
        <p:nvPicPr>
          <p:cNvPr id="5" name="Pladsholder til indhold 4" descr="compas4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79512" y="476672"/>
            <a:ext cx="1237363" cy="1195933"/>
          </a:xfrm>
        </p:spPr>
      </p:pic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1E30A-162F-4394-B92C-00732106FE77}" type="slidenum">
              <a:rPr lang="da-DK" smtClean="0"/>
              <a:pPr/>
              <a:t>36</a:t>
            </a:fld>
            <a:endParaRPr lang="da-DK"/>
          </a:p>
        </p:txBody>
      </p:sp>
      <p:pic>
        <p:nvPicPr>
          <p:cNvPr id="6" name="Pladsholder til indhold 4" descr="compas4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308304" y="404664"/>
            <a:ext cx="1237363" cy="1195933"/>
          </a:xfrm>
          <a:prstGeom prst="rect">
            <a:avLst/>
          </a:prstGeom>
        </p:spPr>
      </p:pic>
      <p:sp>
        <p:nvSpPr>
          <p:cNvPr id="10" name="Ellipse 9"/>
          <p:cNvSpPr/>
          <p:nvPr/>
        </p:nvSpPr>
        <p:spPr>
          <a:xfrm>
            <a:off x="4788024" y="4653136"/>
            <a:ext cx="2232248" cy="14401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 err="1"/>
              <a:t>explorative</a:t>
            </a:r>
            <a:endParaRPr lang="da-DK" dirty="0"/>
          </a:p>
          <a:p>
            <a:pPr algn="ctr"/>
            <a:endParaRPr lang="da-DK" dirty="0"/>
          </a:p>
        </p:txBody>
      </p:sp>
      <p:sp>
        <p:nvSpPr>
          <p:cNvPr id="12" name="Tekstboks 11"/>
          <p:cNvSpPr txBox="1"/>
          <p:nvPr/>
        </p:nvSpPr>
        <p:spPr>
          <a:xfrm>
            <a:off x="4283968" y="2060848"/>
            <a:ext cx="3528392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The task </a:t>
            </a:r>
            <a:r>
              <a:rPr lang="en-US" dirty="0"/>
              <a:t>is to find different options and explore </a:t>
            </a:r>
            <a:r>
              <a:rPr lang="en-US" dirty="0" smtClean="0"/>
              <a:t>them.</a:t>
            </a:r>
            <a:endParaRPr lang="en-US" dirty="0"/>
          </a:p>
          <a:p>
            <a:endParaRPr lang="da-DK" b="1" dirty="0"/>
          </a:p>
        </p:txBody>
      </p:sp>
      <p:sp>
        <p:nvSpPr>
          <p:cNvPr id="13" name="Tekstboks 12"/>
          <p:cNvSpPr txBox="1"/>
          <p:nvPr/>
        </p:nvSpPr>
        <p:spPr>
          <a:xfrm>
            <a:off x="3419872" y="6093296"/>
            <a:ext cx="14401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b="1" dirty="0" err="1"/>
              <a:t>uncertainty</a:t>
            </a:r>
            <a:endParaRPr lang="da-DK" b="1" dirty="0"/>
          </a:p>
          <a:p>
            <a:endParaRPr lang="da-DK" b="1" dirty="0"/>
          </a:p>
        </p:txBody>
      </p:sp>
      <p:cxnSp>
        <p:nvCxnSpPr>
          <p:cNvPr id="15" name="Lige pilforbindelse 14"/>
          <p:cNvCxnSpPr>
            <a:endCxn id="13" idx="0"/>
          </p:cNvCxnSpPr>
          <p:nvPr/>
        </p:nvCxnSpPr>
        <p:spPr>
          <a:xfrm rot="16200000" flipH="1">
            <a:off x="3095836" y="5049180"/>
            <a:ext cx="2016224" cy="7200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kstboks 16"/>
          <p:cNvSpPr txBox="1"/>
          <p:nvPr/>
        </p:nvSpPr>
        <p:spPr>
          <a:xfrm>
            <a:off x="251520" y="4149080"/>
            <a:ext cx="10081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b="1" dirty="0" err="1"/>
              <a:t>conflict</a:t>
            </a:r>
            <a:endParaRPr lang="da-DK" b="1" dirty="0"/>
          </a:p>
          <a:p>
            <a:endParaRPr lang="da-DK" dirty="0"/>
          </a:p>
        </p:txBody>
      </p:sp>
      <p:sp>
        <p:nvSpPr>
          <p:cNvPr id="18" name="Tekstboks 17"/>
          <p:cNvSpPr txBox="1"/>
          <p:nvPr/>
        </p:nvSpPr>
        <p:spPr>
          <a:xfrm>
            <a:off x="6948264" y="4077072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b="1" i="1" dirty="0" err="1"/>
              <a:t>consensus</a:t>
            </a:r>
            <a:endParaRPr lang="da-DK" b="1" dirty="0"/>
          </a:p>
        </p:txBody>
      </p:sp>
      <p:cxnSp>
        <p:nvCxnSpPr>
          <p:cNvPr id="20" name="Lige pilforbindelse 19"/>
          <p:cNvCxnSpPr/>
          <p:nvPr/>
        </p:nvCxnSpPr>
        <p:spPr>
          <a:xfrm flipV="1">
            <a:off x="1331640" y="4221088"/>
            <a:ext cx="5544616" cy="7200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" name="Pladsholder til indhold 4" descr="compas4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5445224"/>
            <a:ext cx="1237363" cy="1195933"/>
          </a:xfrm>
          <a:prstGeom prst="rect">
            <a:avLst/>
          </a:prstGeom>
        </p:spPr>
      </p:pic>
      <p:pic>
        <p:nvPicPr>
          <p:cNvPr id="22" name="Pladsholder til indhold 4" descr="compas4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236296" y="5157192"/>
            <a:ext cx="1237363" cy="119593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 smtClean="0"/>
              <a:t>Finding</a:t>
            </a:r>
            <a:r>
              <a:rPr lang="da-DK" dirty="0" smtClean="0"/>
              <a:t> </a:t>
            </a:r>
            <a:r>
              <a:rPr lang="da-DK" dirty="0" err="1" smtClean="0"/>
              <a:t>your</a:t>
            </a:r>
            <a:r>
              <a:rPr lang="da-DK" dirty="0" smtClean="0"/>
              <a:t> </a:t>
            </a:r>
            <a:r>
              <a:rPr lang="da-DK" dirty="0" err="1" smtClean="0"/>
              <a:t>way</a:t>
            </a:r>
            <a:r>
              <a:rPr lang="da-DK" dirty="0" smtClean="0"/>
              <a:t> </a:t>
            </a:r>
            <a:endParaRPr lang="da-DK" dirty="0"/>
          </a:p>
        </p:txBody>
      </p:sp>
      <p:pic>
        <p:nvPicPr>
          <p:cNvPr id="5" name="Pladsholder til indhold 4" descr="compas4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79512" y="476672"/>
            <a:ext cx="1237363" cy="1195933"/>
          </a:xfrm>
        </p:spPr>
      </p:pic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1E30A-162F-4394-B92C-00732106FE77}" type="slidenum">
              <a:rPr lang="da-DK" smtClean="0"/>
              <a:pPr/>
              <a:t>37</a:t>
            </a:fld>
            <a:endParaRPr lang="da-DK"/>
          </a:p>
        </p:txBody>
      </p:sp>
      <p:pic>
        <p:nvPicPr>
          <p:cNvPr id="6" name="Pladsholder til indhold 4" descr="compas4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308304" y="404664"/>
            <a:ext cx="1237363" cy="1195933"/>
          </a:xfrm>
          <a:prstGeom prst="rect">
            <a:avLst/>
          </a:prstGeom>
        </p:spPr>
      </p:pic>
      <p:sp>
        <p:nvSpPr>
          <p:cNvPr id="11" name="Ellipse 10"/>
          <p:cNvSpPr/>
          <p:nvPr/>
        </p:nvSpPr>
        <p:spPr>
          <a:xfrm>
            <a:off x="4860032" y="2564904"/>
            <a:ext cx="2232248" cy="14401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 err="1"/>
              <a:t>enlightening</a:t>
            </a:r>
            <a:endParaRPr lang="da-DK" dirty="0"/>
          </a:p>
          <a:p>
            <a:pPr algn="ctr"/>
            <a:endParaRPr lang="da-DK" dirty="0"/>
          </a:p>
        </p:txBody>
      </p:sp>
      <p:sp>
        <p:nvSpPr>
          <p:cNvPr id="12" name="Tekstboks 11"/>
          <p:cNvSpPr txBox="1"/>
          <p:nvPr/>
        </p:nvSpPr>
        <p:spPr>
          <a:xfrm>
            <a:off x="3491880" y="1556793"/>
            <a:ext cx="12241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b="1" dirty="0" err="1"/>
              <a:t>knowledge</a:t>
            </a:r>
            <a:endParaRPr lang="da-DK" b="1" dirty="0"/>
          </a:p>
          <a:p>
            <a:endParaRPr lang="da-DK" b="1" dirty="0"/>
          </a:p>
        </p:txBody>
      </p:sp>
      <p:sp>
        <p:nvSpPr>
          <p:cNvPr id="13" name="Tekstboks 12"/>
          <p:cNvSpPr txBox="1"/>
          <p:nvPr/>
        </p:nvSpPr>
        <p:spPr>
          <a:xfrm>
            <a:off x="3419872" y="6093296"/>
            <a:ext cx="14401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b="1" dirty="0" err="1"/>
              <a:t>uncertainty</a:t>
            </a:r>
            <a:endParaRPr lang="da-DK" b="1" dirty="0"/>
          </a:p>
          <a:p>
            <a:endParaRPr lang="da-DK" b="1" dirty="0"/>
          </a:p>
        </p:txBody>
      </p:sp>
      <p:cxnSp>
        <p:nvCxnSpPr>
          <p:cNvPr id="15" name="Lige pilforbindelse 14"/>
          <p:cNvCxnSpPr>
            <a:endCxn id="13" idx="0"/>
          </p:cNvCxnSpPr>
          <p:nvPr/>
        </p:nvCxnSpPr>
        <p:spPr>
          <a:xfrm rot="16200000" flipH="1">
            <a:off x="2051720" y="4005064"/>
            <a:ext cx="4104456" cy="7200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kstboks 16"/>
          <p:cNvSpPr txBox="1"/>
          <p:nvPr/>
        </p:nvSpPr>
        <p:spPr>
          <a:xfrm>
            <a:off x="323528" y="2348880"/>
            <a:ext cx="3096344" cy="17543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The task is to analyze the topic thoroughly. The goal is to train readers' insight and understanding. It requires a lot of knowledge.</a:t>
            </a:r>
          </a:p>
          <a:p>
            <a:endParaRPr lang="da-DK" dirty="0"/>
          </a:p>
        </p:txBody>
      </p:sp>
      <p:sp>
        <p:nvSpPr>
          <p:cNvPr id="18" name="Tekstboks 17"/>
          <p:cNvSpPr txBox="1"/>
          <p:nvPr/>
        </p:nvSpPr>
        <p:spPr>
          <a:xfrm>
            <a:off x="6948264" y="4077072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b="1" i="1" dirty="0" err="1"/>
              <a:t>consensus</a:t>
            </a:r>
            <a:endParaRPr lang="da-DK" b="1" dirty="0"/>
          </a:p>
        </p:txBody>
      </p:sp>
      <p:cxnSp>
        <p:nvCxnSpPr>
          <p:cNvPr id="20" name="Lige pilforbindelse 19"/>
          <p:cNvCxnSpPr/>
          <p:nvPr/>
        </p:nvCxnSpPr>
        <p:spPr>
          <a:xfrm flipV="1">
            <a:off x="3779912" y="4221088"/>
            <a:ext cx="3096344" cy="7200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" name="Pladsholder til indhold 4" descr="compas4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5445224"/>
            <a:ext cx="1237363" cy="1195933"/>
          </a:xfrm>
          <a:prstGeom prst="rect">
            <a:avLst/>
          </a:prstGeom>
        </p:spPr>
      </p:pic>
      <p:pic>
        <p:nvPicPr>
          <p:cNvPr id="22" name="Pladsholder til indhold 4" descr="compas4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236296" y="5157192"/>
            <a:ext cx="1237363" cy="119593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 smtClean="0"/>
              <a:t>Finding</a:t>
            </a:r>
            <a:r>
              <a:rPr lang="da-DK" dirty="0" smtClean="0"/>
              <a:t> </a:t>
            </a:r>
            <a:r>
              <a:rPr lang="da-DK" dirty="0" err="1" smtClean="0"/>
              <a:t>your</a:t>
            </a:r>
            <a:r>
              <a:rPr lang="da-DK" dirty="0" smtClean="0"/>
              <a:t> </a:t>
            </a:r>
            <a:r>
              <a:rPr lang="da-DK" dirty="0" err="1" smtClean="0"/>
              <a:t>way</a:t>
            </a:r>
            <a:r>
              <a:rPr lang="da-DK" dirty="0" smtClean="0"/>
              <a:t> </a:t>
            </a:r>
            <a:endParaRPr lang="da-DK" dirty="0"/>
          </a:p>
        </p:txBody>
      </p:sp>
      <p:pic>
        <p:nvPicPr>
          <p:cNvPr id="5" name="Pladsholder til indhold 4" descr="compas4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79512" y="476672"/>
            <a:ext cx="1237363" cy="1195933"/>
          </a:xfrm>
        </p:spPr>
      </p:pic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1E30A-162F-4394-B92C-00732106FE77}" type="slidenum">
              <a:rPr lang="da-DK" smtClean="0"/>
              <a:pPr/>
              <a:t>38</a:t>
            </a:fld>
            <a:endParaRPr lang="da-DK"/>
          </a:p>
        </p:txBody>
      </p:sp>
      <p:pic>
        <p:nvPicPr>
          <p:cNvPr id="6" name="Pladsholder til indhold 4" descr="compas4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308304" y="404664"/>
            <a:ext cx="1237363" cy="1195933"/>
          </a:xfrm>
          <a:prstGeom prst="rect">
            <a:avLst/>
          </a:prstGeom>
        </p:spPr>
      </p:pic>
      <p:sp>
        <p:nvSpPr>
          <p:cNvPr id="7" name="Ellipse 6"/>
          <p:cNvSpPr/>
          <p:nvPr/>
        </p:nvSpPr>
        <p:spPr>
          <a:xfrm>
            <a:off x="1187624" y="2564904"/>
            <a:ext cx="2232248" cy="14401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 err="1"/>
              <a:t>clarifying</a:t>
            </a:r>
            <a:endParaRPr lang="da-DK" dirty="0"/>
          </a:p>
          <a:p>
            <a:pPr algn="ctr"/>
            <a:endParaRPr lang="da-DK" dirty="0"/>
          </a:p>
        </p:txBody>
      </p:sp>
      <p:sp>
        <p:nvSpPr>
          <p:cNvPr id="12" name="Tekstboks 11"/>
          <p:cNvSpPr txBox="1"/>
          <p:nvPr/>
        </p:nvSpPr>
        <p:spPr>
          <a:xfrm>
            <a:off x="3491880" y="1556793"/>
            <a:ext cx="12241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b="1" dirty="0" err="1"/>
              <a:t>knowledge</a:t>
            </a:r>
            <a:endParaRPr lang="da-DK" b="1" dirty="0"/>
          </a:p>
          <a:p>
            <a:endParaRPr lang="da-DK" b="1" dirty="0"/>
          </a:p>
        </p:txBody>
      </p:sp>
      <p:sp>
        <p:nvSpPr>
          <p:cNvPr id="13" name="Tekstboks 12"/>
          <p:cNvSpPr txBox="1"/>
          <p:nvPr/>
        </p:nvSpPr>
        <p:spPr>
          <a:xfrm>
            <a:off x="3419872" y="6093296"/>
            <a:ext cx="14401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b="1" dirty="0" err="1"/>
              <a:t>uncertainty</a:t>
            </a:r>
            <a:endParaRPr lang="da-DK" b="1" dirty="0"/>
          </a:p>
          <a:p>
            <a:endParaRPr lang="da-DK" b="1" dirty="0"/>
          </a:p>
        </p:txBody>
      </p:sp>
      <p:cxnSp>
        <p:nvCxnSpPr>
          <p:cNvPr id="15" name="Lige pilforbindelse 14"/>
          <p:cNvCxnSpPr>
            <a:endCxn id="13" idx="0"/>
          </p:cNvCxnSpPr>
          <p:nvPr/>
        </p:nvCxnSpPr>
        <p:spPr>
          <a:xfrm rot="16200000" flipH="1">
            <a:off x="2051720" y="4005064"/>
            <a:ext cx="4104456" cy="7200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kstboks 16"/>
          <p:cNvSpPr txBox="1"/>
          <p:nvPr/>
        </p:nvSpPr>
        <p:spPr>
          <a:xfrm>
            <a:off x="251520" y="4149080"/>
            <a:ext cx="10081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b="1" dirty="0" err="1"/>
              <a:t>conflict</a:t>
            </a:r>
            <a:endParaRPr lang="da-DK" b="1" dirty="0"/>
          </a:p>
          <a:p>
            <a:endParaRPr lang="da-DK" dirty="0"/>
          </a:p>
        </p:txBody>
      </p:sp>
      <p:sp>
        <p:nvSpPr>
          <p:cNvPr id="18" name="Tekstboks 17"/>
          <p:cNvSpPr txBox="1"/>
          <p:nvPr/>
        </p:nvSpPr>
        <p:spPr>
          <a:xfrm>
            <a:off x="5004048" y="2060849"/>
            <a:ext cx="309634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It is for stories where there is knowledge, but disagreement. The sources must be independent specialists. The goal is to explain to readers about a </a:t>
            </a:r>
            <a:r>
              <a:rPr lang="en-US" dirty="0" smtClean="0"/>
              <a:t>controversial context.</a:t>
            </a:r>
            <a:endParaRPr lang="en-US" dirty="0"/>
          </a:p>
          <a:p>
            <a:endParaRPr lang="da-DK" b="1" dirty="0"/>
          </a:p>
        </p:txBody>
      </p:sp>
      <p:cxnSp>
        <p:nvCxnSpPr>
          <p:cNvPr id="20" name="Lige pilforbindelse 19"/>
          <p:cNvCxnSpPr/>
          <p:nvPr/>
        </p:nvCxnSpPr>
        <p:spPr>
          <a:xfrm flipV="1">
            <a:off x="1331640" y="4221088"/>
            <a:ext cx="3024336" cy="7200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" name="Pladsholder til indhold 4" descr="compas4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5445224"/>
            <a:ext cx="1237363" cy="1195933"/>
          </a:xfrm>
          <a:prstGeom prst="rect">
            <a:avLst/>
          </a:prstGeom>
        </p:spPr>
      </p:pic>
      <p:pic>
        <p:nvPicPr>
          <p:cNvPr id="22" name="Pladsholder til indhold 4" descr="compas4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236296" y="5157192"/>
            <a:ext cx="1237363" cy="119593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ladsholder til indhold 4" descr="euranet-logo.pn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3257714" y="3501276"/>
            <a:ext cx="2628572" cy="723810"/>
          </a:xfrm>
        </p:spPr>
      </p:pic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1E30A-162F-4394-B92C-00732106FE77}" type="slidenum">
              <a:rPr lang="da-DK" smtClean="0"/>
              <a:pPr/>
              <a:t>39</a:t>
            </a:fld>
            <a:endParaRPr lang="da-D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OK, lets check</a:t>
            </a:r>
            <a:endParaRPr lang="en-US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First find the fuel prices </a:t>
            </a:r>
          </a:p>
          <a:p>
            <a:r>
              <a:rPr lang="en-US" dirty="0" smtClean="0"/>
              <a:t>Then get the inflation rates and ad them in a column next to the </a:t>
            </a:r>
            <a:r>
              <a:rPr lang="en-US" dirty="0" err="1" smtClean="0"/>
              <a:t>fuelprices</a:t>
            </a:r>
            <a:r>
              <a:rPr lang="en-US" dirty="0" smtClean="0"/>
              <a:t> of each year</a:t>
            </a:r>
          </a:p>
          <a:p>
            <a:r>
              <a:rPr lang="en-US" dirty="0" smtClean="0"/>
              <a:t>Choose any year as a starting point, for instance 1980(AFTER the energy crises or 1976 during), make this you 100%</a:t>
            </a:r>
          </a:p>
          <a:p>
            <a:r>
              <a:rPr lang="en-US" dirty="0" smtClean="0"/>
              <a:t>Correct the numbers =&gt; fuel prizes are not higher now, </a:t>
            </a:r>
            <a:r>
              <a:rPr lang="en-US" dirty="0" err="1" smtClean="0"/>
              <a:t>infact</a:t>
            </a:r>
            <a:r>
              <a:rPr lang="en-US" dirty="0" smtClean="0"/>
              <a:t> much lower the 1980’s,  but rising 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1E30A-162F-4394-B92C-00732106FE77}" type="slidenum">
              <a:rPr lang="da-DK" smtClean="0"/>
              <a:pPr/>
              <a:t>4</a:t>
            </a:fld>
            <a:endParaRPr lang="da-D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a-DK" dirty="0" smtClean="0"/>
              <a:t>The </a:t>
            </a:r>
            <a:r>
              <a:rPr lang="da-DK" dirty="0" err="1" smtClean="0"/>
              <a:t>modern</a:t>
            </a:r>
            <a:r>
              <a:rPr lang="da-DK" dirty="0" smtClean="0"/>
              <a:t> </a:t>
            </a:r>
            <a:r>
              <a:rPr lang="da-DK" dirty="0" err="1" smtClean="0"/>
              <a:t>story-telling</a:t>
            </a:r>
            <a:r>
              <a:rPr lang="da-DK" dirty="0" smtClean="0"/>
              <a:t>: </a:t>
            </a:r>
            <a:r>
              <a:rPr lang="da-DK" dirty="0" err="1" smtClean="0"/>
              <a:t>No</a:t>
            </a:r>
            <a:r>
              <a:rPr lang="da-DK" dirty="0" smtClean="0"/>
              <a:t> </a:t>
            </a:r>
            <a:r>
              <a:rPr lang="da-DK" dirty="0" err="1" smtClean="0"/>
              <a:t>room</a:t>
            </a:r>
            <a:r>
              <a:rPr lang="da-DK" dirty="0" smtClean="0"/>
              <a:t> for </a:t>
            </a:r>
            <a:r>
              <a:rPr lang="da-DK" dirty="0" err="1" smtClean="0"/>
              <a:t>us</a:t>
            </a:r>
            <a:r>
              <a:rPr lang="da-DK" dirty="0" smtClean="0"/>
              <a:t>?</a:t>
            </a:r>
            <a:endParaRPr lang="da-DK" dirty="0"/>
          </a:p>
        </p:txBody>
      </p:sp>
      <p:pic>
        <p:nvPicPr>
          <p:cNvPr id="5" name="Pladsholder til indhold 4" descr="tastatur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991587" y="2996952"/>
            <a:ext cx="6533163" cy="1580604"/>
          </a:xfrm>
        </p:spPr>
      </p:pic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1E30A-162F-4394-B92C-00732106FE77}" type="slidenum">
              <a:rPr lang="da-DK" smtClean="0"/>
              <a:pPr/>
              <a:t>40</a:t>
            </a:fld>
            <a:endParaRPr lang="da-D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a-DK" dirty="0" smtClean="0"/>
              <a:t>The </a:t>
            </a:r>
            <a:r>
              <a:rPr lang="da-DK" dirty="0" err="1" smtClean="0"/>
              <a:t>modern</a:t>
            </a:r>
            <a:r>
              <a:rPr lang="da-DK" dirty="0" smtClean="0"/>
              <a:t> </a:t>
            </a:r>
            <a:r>
              <a:rPr lang="da-DK" dirty="0" err="1" smtClean="0"/>
              <a:t>story-telling</a:t>
            </a:r>
            <a:r>
              <a:rPr lang="da-DK" dirty="0" smtClean="0"/>
              <a:t>: </a:t>
            </a:r>
            <a:r>
              <a:rPr lang="da-DK" dirty="0" err="1" smtClean="0"/>
              <a:t>No</a:t>
            </a:r>
            <a:r>
              <a:rPr lang="da-DK" dirty="0" smtClean="0"/>
              <a:t> </a:t>
            </a:r>
            <a:r>
              <a:rPr lang="da-DK" dirty="0" err="1" smtClean="0"/>
              <a:t>room</a:t>
            </a:r>
            <a:r>
              <a:rPr lang="da-DK" dirty="0" smtClean="0"/>
              <a:t> for </a:t>
            </a:r>
            <a:r>
              <a:rPr lang="da-DK" dirty="0" err="1" smtClean="0"/>
              <a:t>us</a:t>
            </a:r>
            <a:r>
              <a:rPr lang="da-DK" dirty="0" smtClean="0"/>
              <a:t>?</a:t>
            </a:r>
            <a:endParaRPr lang="da-DK" dirty="0"/>
          </a:p>
        </p:txBody>
      </p:sp>
      <p:pic>
        <p:nvPicPr>
          <p:cNvPr id="5" name="Pladsholder til indhold 4" descr="tastatur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475656" y="1340768"/>
            <a:ext cx="4948987" cy="1197336"/>
          </a:xfrm>
        </p:spPr>
      </p:pic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1E30A-162F-4394-B92C-00732106FE77}" type="slidenum">
              <a:rPr lang="da-DK" smtClean="0"/>
              <a:pPr/>
              <a:t>41</a:t>
            </a:fld>
            <a:endParaRPr lang="da-DK"/>
          </a:p>
        </p:txBody>
      </p:sp>
      <p:sp>
        <p:nvSpPr>
          <p:cNvPr id="6" name="Tekstboks 5"/>
          <p:cNvSpPr txBox="1"/>
          <p:nvPr/>
        </p:nvSpPr>
        <p:spPr>
          <a:xfrm>
            <a:off x="1331640" y="3356992"/>
            <a:ext cx="597666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Modern journalism is challenged right now by the new media’s. Especially blogging has caught a lot of readers. </a:t>
            </a:r>
            <a:endParaRPr lang="da-DK" dirty="0" smtClean="0"/>
          </a:p>
          <a:p>
            <a:r>
              <a:rPr lang="en-US" dirty="0" smtClean="0"/>
              <a:t>But also </a:t>
            </a:r>
            <a:r>
              <a:rPr lang="en-US" dirty="0" err="1" smtClean="0"/>
              <a:t>Facebook</a:t>
            </a:r>
            <a:r>
              <a:rPr lang="en-US" dirty="0" smtClean="0"/>
              <a:t>, Twitter and different websites are a new places where the readers go. But can we use the new media’s to do more, than just publishing our stories?</a:t>
            </a:r>
            <a:endParaRPr lang="da-DK" dirty="0" smtClean="0"/>
          </a:p>
          <a:p>
            <a:endParaRPr lang="da-D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a-DK" dirty="0" smtClean="0"/>
              <a:t>The </a:t>
            </a:r>
            <a:r>
              <a:rPr lang="da-DK" dirty="0" err="1" smtClean="0"/>
              <a:t>modern</a:t>
            </a:r>
            <a:r>
              <a:rPr lang="da-DK" dirty="0" smtClean="0"/>
              <a:t> </a:t>
            </a:r>
            <a:r>
              <a:rPr lang="da-DK" dirty="0" err="1" smtClean="0"/>
              <a:t>story-telling</a:t>
            </a:r>
            <a:r>
              <a:rPr lang="da-DK" dirty="0" smtClean="0"/>
              <a:t>: </a:t>
            </a:r>
            <a:r>
              <a:rPr lang="da-DK" dirty="0" err="1" smtClean="0"/>
              <a:t>No</a:t>
            </a:r>
            <a:r>
              <a:rPr lang="da-DK" dirty="0" smtClean="0"/>
              <a:t> </a:t>
            </a:r>
            <a:r>
              <a:rPr lang="da-DK" dirty="0" err="1" smtClean="0"/>
              <a:t>room</a:t>
            </a:r>
            <a:r>
              <a:rPr lang="da-DK" dirty="0" smtClean="0"/>
              <a:t> for </a:t>
            </a:r>
            <a:r>
              <a:rPr lang="da-DK" dirty="0" err="1" smtClean="0"/>
              <a:t>us</a:t>
            </a:r>
            <a:r>
              <a:rPr lang="da-DK" dirty="0" smtClean="0"/>
              <a:t>?</a:t>
            </a:r>
            <a:endParaRPr lang="da-DK" dirty="0"/>
          </a:p>
        </p:txBody>
      </p:sp>
      <p:pic>
        <p:nvPicPr>
          <p:cNvPr id="5" name="Pladsholder til indhold 4" descr="tastatur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475656" y="1340768"/>
            <a:ext cx="4948987" cy="1197336"/>
          </a:xfrm>
        </p:spPr>
      </p:pic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1E30A-162F-4394-B92C-00732106FE77}" type="slidenum">
              <a:rPr lang="da-DK" smtClean="0"/>
              <a:pPr/>
              <a:t>42</a:t>
            </a:fld>
            <a:endParaRPr lang="da-DK"/>
          </a:p>
        </p:txBody>
      </p:sp>
      <p:sp>
        <p:nvSpPr>
          <p:cNvPr id="6" name="Tekstboks 5"/>
          <p:cNvSpPr txBox="1"/>
          <p:nvPr/>
        </p:nvSpPr>
        <p:spPr>
          <a:xfrm>
            <a:off x="1331640" y="3356992"/>
            <a:ext cx="59766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err="1" smtClean="0"/>
              <a:t>Amina</a:t>
            </a:r>
            <a:r>
              <a:rPr lang="da-DK" dirty="0" smtClean="0"/>
              <a:t> </a:t>
            </a:r>
            <a:r>
              <a:rPr lang="da-DK" dirty="0" err="1" smtClean="0"/>
              <a:t>Araf</a:t>
            </a:r>
            <a:r>
              <a:rPr lang="da-DK" dirty="0" smtClean="0"/>
              <a:t> , a story from not </a:t>
            </a:r>
            <a:r>
              <a:rPr lang="da-DK" dirty="0" err="1" smtClean="0"/>
              <a:t>Hell</a:t>
            </a:r>
            <a:r>
              <a:rPr lang="da-DK" dirty="0" smtClean="0"/>
              <a:t>, not </a:t>
            </a:r>
            <a:r>
              <a:rPr lang="da-DK" dirty="0" err="1" smtClean="0"/>
              <a:t>Syria</a:t>
            </a:r>
            <a:r>
              <a:rPr lang="da-DK" dirty="0" smtClean="0"/>
              <a:t> but USA</a:t>
            </a:r>
            <a:endParaRPr lang="da-D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ladsholder til indhold 4" descr="euranet-logo.pn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3257714" y="3501276"/>
            <a:ext cx="2628572" cy="723810"/>
          </a:xfrm>
        </p:spPr>
      </p:pic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1E30A-162F-4394-B92C-00732106FE77}" type="slidenum">
              <a:rPr lang="da-DK" smtClean="0"/>
              <a:pPr/>
              <a:t>43</a:t>
            </a:fld>
            <a:endParaRPr lang="da-D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Public </a:t>
            </a:r>
            <a:r>
              <a:rPr lang="da-DK" dirty="0" err="1" smtClean="0"/>
              <a:t>journalisme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David Broder, Washington Post, 1988</a:t>
            </a:r>
          </a:p>
          <a:p>
            <a:r>
              <a:rPr lang="da-DK" dirty="0" smtClean="0"/>
              <a:t>Editor Davis </a:t>
            </a:r>
            <a:r>
              <a:rPr lang="da-DK" dirty="0" err="1" smtClean="0"/>
              <a:t>Buzz</a:t>
            </a:r>
            <a:r>
              <a:rPr lang="da-DK" dirty="0" smtClean="0"/>
              <a:t> </a:t>
            </a:r>
            <a:r>
              <a:rPr lang="da-DK" dirty="0" err="1" smtClean="0"/>
              <a:t>Merrit</a:t>
            </a:r>
            <a:r>
              <a:rPr lang="da-DK" dirty="0" smtClean="0"/>
              <a:t>, the </a:t>
            </a:r>
            <a:r>
              <a:rPr lang="da-DK" dirty="0" err="1" smtClean="0"/>
              <a:t>Wichita</a:t>
            </a:r>
            <a:r>
              <a:rPr lang="da-DK" dirty="0" smtClean="0"/>
              <a:t> </a:t>
            </a:r>
            <a:r>
              <a:rPr lang="da-DK" dirty="0" err="1" smtClean="0"/>
              <a:t>Eagle</a:t>
            </a:r>
            <a:r>
              <a:rPr lang="da-DK" dirty="0" smtClean="0"/>
              <a:t>, Kansas: ”</a:t>
            </a:r>
            <a:r>
              <a:rPr lang="da-DK" dirty="0" err="1" smtClean="0"/>
              <a:t>We</a:t>
            </a:r>
            <a:r>
              <a:rPr lang="da-DK" dirty="0" smtClean="0"/>
              <a:t>, the </a:t>
            </a:r>
            <a:r>
              <a:rPr lang="da-DK" dirty="0" err="1" smtClean="0"/>
              <a:t>people</a:t>
            </a:r>
            <a:r>
              <a:rPr lang="da-DK" dirty="0" smtClean="0"/>
              <a:t>”</a:t>
            </a:r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1E30A-162F-4394-B92C-00732106FE77}" type="slidenum">
              <a:rPr lang="da-DK" smtClean="0"/>
              <a:pPr/>
              <a:t>44</a:t>
            </a:fld>
            <a:endParaRPr lang="da-D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Public </a:t>
            </a:r>
            <a:r>
              <a:rPr lang="da-DK" dirty="0" err="1" smtClean="0"/>
              <a:t>journalisme</a:t>
            </a:r>
            <a:r>
              <a:rPr lang="da-DK" dirty="0" smtClean="0"/>
              <a:t>, the story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da-DK" dirty="0" smtClean="0"/>
          </a:p>
          <a:p>
            <a:pPr>
              <a:buNone/>
            </a:pPr>
            <a:r>
              <a:rPr lang="da-DK" dirty="0" smtClean="0"/>
              <a:t>Back in 1920 </a:t>
            </a:r>
            <a:r>
              <a:rPr lang="da-DK" dirty="0" err="1" smtClean="0"/>
              <a:t>two</a:t>
            </a:r>
            <a:r>
              <a:rPr lang="da-DK" dirty="0" smtClean="0"/>
              <a:t> </a:t>
            </a:r>
            <a:r>
              <a:rPr lang="da-DK" dirty="0" err="1" smtClean="0"/>
              <a:t>ways</a:t>
            </a:r>
            <a:r>
              <a:rPr lang="da-DK" dirty="0" smtClean="0"/>
              <a:t>:</a:t>
            </a:r>
          </a:p>
          <a:p>
            <a:pPr>
              <a:buNone/>
            </a:pPr>
            <a:r>
              <a:rPr lang="da-DK" dirty="0" smtClean="0"/>
              <a:t>”</a:t>
            </a:r>
            <a:r>
              <a:rPr lang="da-DK" dirty="0" err="1" smtClean="0"/>
              <a:t>Atergate</a:t>
            </a:r>
            <a:r>
              <a:rPr lang="da-DK" dirty="0" smtClean="0"/>
              <a:t> </a:t>
            </a:r>
            <a:r>
              <a:rPr lang="da-DK" dirty="0" err="1" smtClean="0"/>
              <a:t>way</a:t>
            </a:r>
            <a:r>
              <a:rPr lang="da-DK" dirty="0" smtClean="0"/>
              <a:t>”, and ”public </a:t>
            </a:r>
            <a:r>
              <a:rPr lang="da-DK" dirty="0" err="1" smtClean="0"/>
              <a:t>way</a:t>
            </a:r>
            <a:r>
              <a:rPr lang="da-DK" dirty="0" smtClean="0"/>
              <a:t>”</a:t>
            </a:r>
          </a:p>
          <a:p>
            <a:pPr>
              <a:buNone/>
            </a:pPr>
            <a:r>
              <a:rPr lang="da-DK" sz="2400" dirty="0" smtClean="0"/>
              <a:t>(Walter </a:t>
            </a:r>
            <a:r>
              <a:rPr lang="da-DK" sz="2400" dirty="0" err="1" smtClean="0"/>
              <a:t>Lippmann</a:t>
            </a:r>
            <a:r>
              <a:rPr lang="da-DK" sz="2400" dirty="0" smtClean="0"/>
              <a:t>       and     John Dewey)</a:t>
            </a:r>
          </a:p>
          <a:p>
            <a:pPr>
              <a:buNone/>
            </a:pPr>
            <a:endParaRPr lang="da-DK" sz="2400" dirty="0" smtClean="0"/>
          </a:p>
          <a:p>
            <a:pPr>
              <a:buNone/>
            </a:pPr>
            <a:r>
              <a:rPr lang="da-DK" sz="2400" dirty="0" smtClean="0">
                <a:hlinkClick r:id="rId3"/>
              </a:rPr>
              <a:t>http://www.pewcenter.org/</a:t>
            </a:r>
            <a:r>
              <a:rPr lang="da-DK" sz="2400" dirty="0" smtClean="0"/>
              <a:t> </a:t>
            </a:r>
            <a:endParaRPr lang="da-DK" sz="2400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1E30A-162F-4394-B92C-00732106FE77}" type="slidenum">
              <a:rPr lang="da-DK" smtClean="0"/>
              <a:pPr/>
              <a:t>45</a:t>
            </a:fld>
            <a:endParaRPr lang="da-D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Public </a:t>
            </a:r>
            <a:r>
              <a:rPr lang="da-DK" dirty="0" err="1" smtClean="0"/>
              <a:t>journalisme</a:t>
            </a:r>
            <a:r>
              <a:rPr lang="da-DK" dirty="0" smtClean="0"/>
              <a:t>, the story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da-DK" dirty="0" smtClean="0"/>
          </a:p>
          <a:p>
            <a:pPr>
              <a:buNone/>
            </a:pPr>
            <a:r>
              <a:rPr lang="da-DK" dirty="0" smtClean="0"/>
              <a:t>Back in 1920 </a:t>
            </a:r>
            <a:r>
              <a:rPr lang="da-DK" dirty="0" err="1" smtClean="0"/>
              <a:t>two</a:t>
            </a:r>
            <a:r>
              <a:rPr lang="da-DK" dirty="0" smtClean="0"/>
              <a:t> </a:t>
            </a:r>
            <a:r>
              <a:rPr lang="da-DK" dirty="0" err="1" smtClean="0"/>
              <a:t>ways</a:t>
            </a:r>
            <a:r>
              <a:rPr lang="da-DK" dirty="0" smtClean="0"/>
              <a:t>:</a:t>
            </a:r>
          </a:p>
          <a:p>
            <a:pPr>
              <a:buNone/>
            </a:pPr>
            <a:r>
              <a:rPr lang="da-DK" dirty="0" smtClean="0"/>
              <a:t>”</a:t>
            </a:r>
            <a:r>
              <a:rPr lang="da-DK" dirty="0" err="1" smtClean="0"/>
              <a:t>Atergate</a:t>
            </a:r>
            <a:r>
              <a:rPr lang="da-DK" dirty="0" smtClean="0"/>
              <a:t> </a:t>
            </a:r>
            <a:r>
              <a:rPr lang="da-DK" dirty="0" err="1" smtClean="0"/>
              <a:t>way</a:t>
            </a:r>
            <a:r>
              <a:rPr lang="da-DK" dirty="0" smtClean="0"/>
              <a:t>”, and ”public </a:t>
            </a:r>
            <a:r>
              <a:rPr lang="da-DK" dirty="0" err="1" smtClean="0"/>
              <a:t>way</a:t>
            </a:r>
            <a:r>
              <a:rPr lang="da-DK" dirty="0" smtClean="0"/>
              <a:t>”</a:t>
            </a:r>
          </a:p>
          <a:p>
            <a:pPr>
              <a:buNone/>
            </a:pPr>
            <a:r>
              <a:rPr lang="da-DK" sz="2400" dirty="0" smtClean="0"/>
              <a:t>(Walter </a:t>
            </a:r>
            <a:r>
              <a:rPr lang="da-DK" sz="2400" dirty="0" err="1" smtClean="0"/>
              <a:t>Lippmann</a:t>
            </a:r>
            <a:r>
              <a:rPr lang="da-DK" sz="2400" dirty="0" smtClean="0"/>
              <a:t>       and     John Dewey)</a:t>
            </a:r>
          </a:p>
          <a:p>
            <a:pPr>
              <a:buNone/>
            </a:pPr>
            <a:endParaRPr lang="da-DK" sz="2400" dirty="0" smtClean="0"/>
          </a:p>
          <a:p>
            <a:pPr>
              <a:buNone/>
            </a:pPr>
            <a:r>
              <a:rPr lang="da-DK" sz="2400" dirty="0" smtClean="0">
                <a:hlinkClick r:id="rId3"/>
              </a:rPr>
              <a:t>http://www.pewcenter.org/</a:t>
            </a:r>
            <a:r>
              <a:rPr lang="da-DK" sz="2400" dirty="0" smtClean="0"/>
              <a:t> </a:t>
            </a:r>
            <a:endParaRPr lang="da-DK" sz="2400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1E30A-162F-4394-B92C-00732106FE77}" type="slidenum">
              <a:rPr lang="da-DK" smtClean="0"/>
              <a:pPr/>
              <a:t>46</a:t>
            </a:fld>
            <a:endParaRPr lang="da-D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From </a:t>
            </a:r>
            <a:r>
              <a:rPr lang="da-DK" dirty="0" smtClean="0">
                <a:hlinkClick r:id="rId3" action="ppaction://hlinkfile" tooltip="Carl Bernstein"/>
              </a:rPr>
              <a:t>Carl Bernstein</a:t>
            </a:r>
            <a:r>
              <a:rPr lang="da-DK" dirty="0" smtClean="0"/>
              <a:t> og </a:t>
            </a:r>
            <a:r>
              <a:rPr lang="da-DK" dirty="0" smtClean="0">
                <a:hlinkClick r:id="rId4" action="ppaction://hlinkfile" tooltip="Bob Woodward"/>
              </a:rPr>
              <a:t>Bob </a:t>
            </a:r>
            <a:r>
              <a:rPr lang="da-DK" dirty="0" err="1" smtClean="0">
                <a:hlinkClick r:id="rId4" action="ppaction://hlinkfile" tooltip="Bob Woodward"/>
              </a:rPr>
              <a:t>Woodward</a:t>
            </a:r>
            <a:r>
              <a:rPr lang="da-DK" dirty="0" smtClean="0"/>
              <a:t> to </a:t>
            </a:r>
            <a:r>
              <a:rPr lang="da-DK" dirty="0" err="1" smtClean="0"/>
              <a:t>now</a:t>
            </a:r>
            <a:r>
              <a:rPr lang="da-DK" dirty="0" smtClean="0"/>
              <a:t>. </a:t>
            </a:r>
            <a:endParaRPr lang="da-DK" smtClean="0"/>
          </a:p>
          <a:p>
            <a:endParaRPr lang="da-DK" dirty="0" smtClean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1E30A-162F-4394-B92C-00732106FE77}" type="slidenum">
              <a:rPr lang="da-DK" smtClean="0"/>
              <a:pPr/>
              <a:t>47</a:t>
            </a:fld>
            <a:endParaRPr lang="da-D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 the basic:</a:t>
            </a:r>
            <a:endParaRPr lang="en-US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Exel</a:t>
            </a:r>
            <a:r>
              <a:rPr lang="en-US" dirty="0" smtClean="0"/>
              <a:t> and databases, tools you should know how to use</a:t>
            </a:r>
          </a:p>
          <a:p>
            <a:r>
              <a:rPr lang="en-US" dirty="0" smtClean="0"/>
              <a:t>We use a lot of search engines, but they do function differently </a:t>
            </a:r>
            <a:endParaRPr lang="en-US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1E30A-162F-4394-B92C-00732106FE77}" type="slidenum">
              <a:rPr lang="da-DK" smtClean="0"/>
              <a:pPr/>
              <a:t>5</a:t>
            </a:fld>
            <a:endParaRPr lang="da-D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457200" y="533400"/>
            <a:ext cx="73152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a-DK" sz="2800" b="0" dirty="0" err="1" smtClean="0">
                <a:solidFill>
                  <a:schemeClr val="accent2"/>
                </a:solidFill>
                <a:latin typeface="Verdana" pitchFamily="34" charset="0"/>
              </a:rPr>
              <a:t>boolske</a:t>
            </a:r>
            <a:r>
              <a:rPr lang="da-DK" sz="2800" b="0" dirty="0" smtClean="0">
                <a:solidFill>
                  <a:schemeClr val="accent2"/>
                </a:solidFill>
                <a:latin typeface="Verdana" pitchFamily="34" charset="0"/>
              </a:rPr>
              <a:t> </a:t>
            </a:r>
            <a:r>
              <a:rPr lang="da-DK" sz="2800" b="0" dirty="0" err="1" smtClean="0">
                <a:solidFill>
                  <a:schemeClr val="accent2"/>
                </a:solidFill>
                <a:latin typeface="Verdana" pitchFamily="34" charset="0"/>
              </a:rPr>
              <a:t>logic</a:t>
            </a:r>
            <a:r>
              <a:rPr lang="da-DK" sz="2800" b="0" dirty="0" smtClean="0">
                <a:solidFill>
                  <a:schemeClr val="accent2"/>
                </a:solidFill>
                <a:latin typeface="Verdana" pitchFamily="34" charset="0"/>
              </a:rPr>
              <a:t> –</a:t>
            </a:r>
            <a:r>
              <a:rPr lang="da-DK" sz="2800" b="0" dirty="0" err="1" smtClean="0">
                <a:solidFill>
                  <a:schemeClr val="accent2"/>
                </a:solidFill>
                <a:latin typeface="Verdana" pitchFamily="34" charset="0"/>
              </a:rPr>
              <a:t>search</a:t>
            </a:r>
            <a:r>
              <a:rPr lang="da-DK" sz="2800" b="0" dirty="0" smtClean="0">
                <a:solidFill>
                  <a:schemeClr val="accent2"/>
                </a:solidFill>
                <a:latin typeface="Verdana" pitchFamily="34" charset="0"/>
              </a:rPr>
              <a:t> </a:t>
            </a:r>
            <a:r>
              <a:rPr lang="da-DK" sz="2800" b="0" dirty="0" err="1" smtClean="0">
                <a:solidFill>
                  <a:schemeClr val="accent2"/>
                </a:solidFill>
                <a:latin typeface="Verdana" pitchFamily="34" charset="0"/>
              </a:rPr>
              <a:t>engines</a:t>
            </a:r>
            <a:r>
              <a:rPr lang="da-DK" sz="2800" b="0" dirty="0" smtClean="0">
                <a:solidFill>
                  <a:schemeClr val="accent2"/>
                </a:solidFill>
                <a:latin typeface="Verdana" pitchFamily="34" charset="0"/>
              </a:rPr>
              <a:t> </a:t>
            </a:r>
            <a:r>
              <a:rPr lang="da-DK" sz="2800" b="0" dirty="0" err="1" smtClean="0">
                <a:solidFill>
                  <a:schemeClr val="accent2"/>
                </a:solidFill>
                <a:latin typeface="Verdana" pitchFamily="34" charset="0"/>
              </a:rPr>
              <a:t>are</a:t>
            </a:r>
            <a:r>
              <a:rPr lang="da-DK" sz="2800" b="0" dirty="0" smtClean="0">
                <a:solidFill>
                  <a:schemeClr val="accent2"/>
                </a:solidFill>
                <a:latin typeface="Verdana" pitchFamily="34" charset="0"/>
              </a:rPr>
              <a:t> </a:t>
            </a:r>
            <a:r>
              <a:rPr lang="da-DK" sz="2800" b="0" dirty="0" err="1" smtClean="0">
                <a:solidFill>
                  <a:schemeClr val="accent2"/>
                </a:solidFill>
                <a:latin typeface="Verdana" pitchFamily="34" charset="0"/>
              </a:rPr>
              <a:t>different</a:t>
            </a:r>
            <a:endParaRPr lang="da-DK" sz="2800" b="0" dirty="0">
              <a:solidFill>
                <a:schemeClr val="accent2"/>
              </a:solidFill>
              <a:latin typeface="Verdana" pitchFamily="34" charset="0"/>
            </a:endParaRPr>
          </a:p>
        </p:txBody>
      </p:sp>
      <p:sp>
        <p:nvSpPr>
          <p:cNvPr id="13315" name="Oval 3"/>
          <p:cNvSpPr>
            <a:spLocks noChangeArrowheads="1"/>
          </p:cNvSpPr>
          <p:nvPr/>
        </p:nvSpPr>
        <p:spPr bwMode="auto">
          <a:xfrm>
            <a:off x="3852863" y="1414463"/>
            <a:ext cx="1368425" cy="12954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16" name="Line 4"/>
          <p:cNvSpPr>
            <a:spLocks noChangeShapeType="1"/>
          </p:cNvSpPr>
          <p:nvPr/>
        </p:nvSpPr>
        <p:spPr bwMode="auto">
          <a:xfrm>
            <a:off x="3971925" y="1700213"/>
            <a:ext cx="204788" cy="3175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317" name="Line 5"/>
          <p:cNvSpPr>
            <a:spLocks noChangeShapeType="1"/>
          </p:cNvSpPr>
          <p:nvPr/>
        </p:nvSpPr>
        <p:spPr bwMode="auto">
          <a:xfrm>
            <a:off x="3863975" y="1916113"/>
            <a:ext cx="406400" cy="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318" name="Line 6"/>
          <p:cNvSpPr>
            <a:spLocks noChangeShapeType="1"/>
          </p:cNvSpPr>
          <p:nvPr/>
        </p:nvSpPr>
        <p:spPr bwMode="auto">
          <a:xfrm>
            <a:off x="3851275" y="2060575"/>
            <a:ext cx="431800" cy="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319" name="Line 7"/>
          <p:cNvSpPr>
            <a:spLocks noChangeShapeType="1"/>
          </p:cNvSpPr>
          <p:nvPr/>
        </p:nvSpPr>
        <p:spPr bwMode="auto">
          <a:xfrm>
            <a:off x="3870325" y="2205038"/>
            <a:ext cx="387350" cy="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320" name="Line 8"/>
          <p:cNvSpPr>
            <a:spLocks noChangeShapeType="1"/>
          </p:cNvSpPr>
          <p:nvPr/>
        </p:nvSpPr>
        <p:spPr bwMode="auto">
          <a:xfrm>
            <a:off x="3922713" y="2347913"/>
            <a:ext cx="288925" cy="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321" name="Line 9"/>
          <p:cNvSpPr>
            <a:spLocks noChangeShapeType="1"/>
          </p:cNvSpPr>
          <p:nvPr/>
        </p:nvSpPr>
        <p:spPr bwMode="auto">
          <a:xfrm>
            <a:off x="3890963" y="1844675"/>
            <a:ext cx="352425" cy="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322" name="Line 10"/>
          <p:cNvSpPr>
            <a:spLocks noChangeShapeType="1"/>
          </p:cNvSpPr>
          <p:nvPr/>
        </p:nvSpPr>
        <p:spPr bwMode="auto">
          <a:xfrm>
            <a:off x="3851275" y="2132013"/>
            <a:ext cx="431800" cy="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323" name="Line 11"/>
          <p:cNvSpPr>
            <a:spLocks noChangeShapeType="1"/>
          </p:cNvSpPr>
          <p:nvPr/>
        </p:nvSpPr>
        <p:spPr bwMode="auto">
          <a:xfrm>
            <a:off x="3851275" y="1989138"/>
            <a:ext cx="431800" cy="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324" name="Line 12"/>
          <p:cNvSpPr>
            <a:spLocks noChangeShapeType="1"/>
          </p:cNvSpPr>
          <p:nvPr/>
        </p:nvSpPr>
        <p:spPr bwMode="auto">
          <a:xfrm>
            <a:off x="3890963" y="2276475"/>
            <a:ext cx="360362" cy="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325" name="Line 13"/>
          <p:cNvSpPr>
            <a:spLocks noChangeShapeType="1"/>
          </p:cNvSpPr>
          <p:nvPr/>
        </p:nvSpPr>
        <p:spPr bwMode="auto">
          <a:xfrm>
            <a:off x="3971925" y="2420938"/>
            <a:ext cx="185738" cy="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326" name="Line 14"/>
          <p:cNvSpPr>
            <a:spLocks noChangeShapeType="1"/>
          </p:cNvSpPr>
          <p:nvPr/>
        </p:nvSpPr>
        <p:spPr bwMode="auto">
          <a:xfrm>
            <a:off x="3922713" y="1773238"/>
            <a:ext cx="288925" cy="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327" name="Oval 15" descr="Mørk vandret"/>
          <p:cNvSpPr>
            <a:spLocks noChangeArrowheads="1"/>
          </p:cNvSpPr>
          <p:nvPr/>
        </p:nvSpPr>
        <p:spPr bwMode="auto">
          <a:xfrm>
            <a:off x="2987675" y="3286125"/>
            <a:ext cx="1368425" cy="1295400"/>
          </a:xfrm>
          <a:prstGeom prst="ellipse">
            <a:avLst/>
          </a:prstGeom>
          <a:pattFill prst="dkHorz">
            <a:fgClr>
              <a:srgbClr val="FF0000"/>
            </a:fgClr>
            <a:bgClr>
              <a:srgbClr val="FFFFFF"/>
            </a:bgClr>
          </a:patt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28" name="Oval 16" descr="Mørk vandret"/>
          <p:cNvSpPr>
            <a:spLocks noChangeArrowheads="1"/>
          </p:cNvSpPr>
          <p:nvPr/>
        </p:nvSpPr>
        <p:spPr bwMode="auto">
          <a:xfrm>
            <a:off x="3924300" y="3286125"/>
            <a:ext cx="1368425" cy="1295400"/>
          </a:xfrm>
          <a:prstGeom prst="ellipse">
            <a:avLst/>
          </a:prstGeom>
          <a:pattFill prst="dkHorz">
            <a:fgClr>
              <a:srgbClr val="FF0000"/>
            </a:fgClr>
            <a:bgClr>
              <a:srgbClr val="FFFFFF"/>
            </a:bgClr>
          </a:patt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29" name="Oval 17" descr="Mørk vandret"/>
          <p:cNvSpPr>
            <a:spLocks noChangeArrowheads="1"/>
          </p:cNvSpPr>
          <p:nvPr/>
        </p:nvSpPr>
        <p:spPr bwMode="auto">
          <a:xfrm>
            <a:off x="3059113" y="5157788"/>
            <a:ext cx="1368425" cy="1295400"/>
          </a:xfrm>
          <a:prstGeom prst="ellipse">
            <a:avLst/>
          </a:prstGeom>
          <a:pattFill prst="dkHorz">
            <a:fgClr>
              <a:srgbClr val="FF0000"/>
            </a:fgClr>
            <a:bgClr>
              <a:srgbClr val="FFFFFF"/>
            </a:bgClr>
          </a:patt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30" name="Oval 18"/>
          <p:cNvSpPr>
            <a:spLocks noChangeArrowheads="1"/>
          </p:cNvSpPr>
          <p:nvPr/>
        </p:nvSpPr>
        <p:spPr bwMode="auto">
          <a:xfrm>
            <a:off x="3995738" y="5157788"/>
            <a:ext cx="1368425" cy="12954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31" name="Text Box 19"/>
          <p:cNvSpPr txBox="1">
            <a:spLocks noChangeArrowheads="1"/>
          </p:cNvSpPr>
          <p:nvPr/>
        </p:nvSpPr>
        <p:spPr bwMode="auto">
          <a:xfrm>
            <a:off x="611188" y="1773238"/>
            <a:ext cx="17287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a-DK" sz="2000" b="0" dirty="0" smtClean="0">
                <a:latin typeface="Verdana" pitchFamily="34" charset="0"/>
              </a:rPr>
              <a:t>and…</a:t>
            </a:r>
            <a:endParaRPr lang="da-DK" sz="2000" b="0" dirty="0">
              <a:latin typeface="Verdana" pitchFamily="34" charset="0"/>
            </a:endParaRPr>
          </a:p>
        </p:txBody>
      </p:sp>
      <p:sp>
        <p:nvSpPr>
          <p:cNvPr id="13332" name="Text Box 20"/>
          <p:cNvSpPr txBox="1">
            <a:spLocks noChangeArrowheads="1"/>
          </p:cNvSpPr>
          <p:nvPr/>
        </p:nvSpPr>
        <p:spPr bwMode="auto">
          <a:xfrm>
            <a:off x="611188" y="3716338"/>
            <a:ext cx="17287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a-DK" sz="2000" b="0" dirty="0" err="1" smtClean="0">
                <a:latin typeface="Verdana" pitchFamily="34" charset="0"/>
              </a:rPr>
              <a:t>or</a:t>
            </a:r>
            <a:r>
              <a:rPr lang="da-DK" sz="2000" b="0" dirty="0" smtClean="0">
                <a:latin typeface="Verdana" pitchFamily="34" charset="0"/>
              </a:rPr>
              <a:t>…</a:t>
            </a:r>
            <a:endParaRPr lang="da-DK" sz="2000" b="0" dirty="0">
              <a:latin typeface="Verdana" pitchFamily="34" charset="0"/>
            </a:endParaRPr>
          </a:p>
        </p:txBody>
      </p:sp>
      <p:sp>
        <p:nvSpPr>
          <p:cNvPr id="13333" name="Text Box 21"/>
          <p:cNvSpPr txBox="1">
            <a:spLocks noChangeArrowheads="1"/>
          </p:cNvSpPr>
          <p:nvPr/>
        </p:nvSpPr>
        <p:spPr bwMode="auto">
          <a:xfrm>
            <a:off x="611188" y="5589588"/>
            <a:ext cx="17287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a-DK" sz="2000" b="0" dirty="0" smtClean="0">
                <a:latin typeface="Verdana" pitchFamily="34" charset="0"/>
              </a:rPr>
              <a:t>not…</a:t>
            </a:r>
            <a:endParaRPr lang="da-DK" sz="2000" b="0" dirty="0">
              <a:latin typeface="Verdana" pitchFamily="34" charset="0"/>
            </a:endParaRPr>
          </a:p>
        </p:txBody>
      </p:sp>
      <p:sp>
        <p:nvSpPr>
          <p:cNvPr id="13334" name="Line 22"/>
          <p:cNvSpPr>
            <a:spLocks noChangeShapeType="1"/>
          </p:cNvSpPr>
          <p:nvPr/>
        </p:nvSpPr>
        <p:spPr bwMode="auto">
          <a:xfrm>
            <a:off x="3995738" y="1665288"/>
            <a:ext cx="144462" cy="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335" name="Line 23"/>
          <p:cNvSpPr>
            <a:spLocks noChangeShapeType="1"/>
          </p:cNvSpPr>
          <p:nvPr/>
        </p:nvSpPr>
        <p:spPr bwMode="auto">
          <a:xfrm flipV="1">
            <a:off x="3879850" y="1878013"/>
            <a:ext cx="374650" cy="3175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336" name="Line 24"/>
          <p:cNvSpPr>
            <a:spLocks noChangeShapeType="1"/>
          </p:cNvSpPr>
          <p:nvPr/>
        </p:nvSpPr>
        <p:spPr bwMode="auto">
          <a:xfrm>
            <a:off x="3851275" y="2025650"/>
            <a:ext cx="431800" cy="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337" name="Line 25"/>
          <p:cNvSpPr>
            <a:spLocks noChangeShapeType="1"/>
          </p:cNvSpPr>
          <p:nvPr/>
        </p:nvSpPr>
        <p:spPr bwMode="auto">
          <a:xfrm>
            <a:off x="3860800" y="2170113"/>
            <a:ext cx="409575" cy="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338" name="Line 26"/>
          <p:cNvSpPr>
            <a:spLocks noChangeShapeType="1"/>
          </p:cNvSpPr>
          <p:nvPr/>
        </p:nvSpPr>
        <p:spPr bwMode="auto">
          <a:xfrm>
            <a:off x="3906838" y="2312988"/>
            <a:ext cx="327025" cy="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339" name="Line 27"/>
          <p:cNvSpPr>
            <a:spLocks noChangeShapeType="1"/>
          </p:cNvSpPr>
          <p:nvPr/>
        </p:nvSpPr>
        <p:spPr bwMode="auto">
          <a:xfrm>
            <a:off x="3903663" y="1809750"/>
            <a:ext cx="320675" cy="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340" name="Line 28"/>
          <p:cNvSpPr>
            <a:spLocks noChangeShapeType="1"/>
          </p:cNvSpPr>
          <p:nvPr/>
        </p:nvSpPr>
        <p:spPr bwMode="auto">
          <a:xfrm>
            <a:off x="3851275" y="2097088"/>
            <a:ext cx="431800" cy="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341" name="Line 29"/>
          <p:cNvSpPr>
            <a:spLocks noChangeShapeType="1"/>
          </p:cNvSpPr>
          <p:nvPr/>
        </p:nvSpPr>
        <p:spPr bwMode="auto">
          <a:xfrm>
            <a:off x="3860800" y="1954213"/>
            <a:ext cx="415925" cy="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342" name="Line 30"/>
          <p:cNvSpPr>
            <a:spLocks noChangeShapeType="1"/>
          </p:cNvSpPr>
          <p:nvPr/>
        </p:nvSpPr>
        <p:spPr bwMode="auto">
          <a:xfrm flipV="1">
            <a:off x="3881438" y="2241550"/>
            <a:ext cx="398462" cy="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343" name="Line 31"/>
          <p:cNvSpPr>
            <a:spLocks noChangeShapeType="1"/>
          </p:cNvSpPr>
          <p:nvPr/>
        </p:nvSpPr>
        <p:spPr bwMode="auto">
          <a:xfrm>
            <a:off x="3941763" y="1738313"/>
            <a:ext cx="247650" cy="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344" name="Line 32"/>
          <p:cNvSpPr>
            <a:spLocks noChangeShapeType="1"/>
          </p:cNvSpPr>
          <p:nvPr/>
        </p:nvSpPr>
        <p:spPr bwMode="auto">
          <a:xfrm>
            <a:off x="3995738" y="2452688"/>
            <a:ext cx="144462" cy="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345" name="Line 33"/>
          <p:cNvSpPr>
            <a:spLocks noChangeShapeType="1"/>
          </p:cNvSpPr>
          <p:nvPr/>
        </p:nvSpPr>
        <p:spPr bwMode="auto">
          <a:xfrm>
            <a:off x="4025900" y="2486025"/>
            <a:ext cx="74613" cy="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346" name="Line 34"/>
          <p:cNvSpPr>
            <a:spLocks noChangeShapeType="1"/>
          </p:cNvSpPr>
          <p:nvPr/>
        </p:nvSpPr>
        <p:spPr bwMode="auto">
          <a:xfrm>
            <a:off x="4027488" y="1628775"/>
            <a:ext cx="71437" cy="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347" name="Line 35"/>
          <p:cNvSpPr>
            <a:spLocks noChangeShapeType="1"/>
          </p:cNvSpPr>
          <p:nvPr/>
        </p:nvSpPr>
        <p:spPr bwMode="auto">
          <a:xfrm>
            <a:off x="3949700" y="2384425"/>
            <a:ext cx="239713" cy="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348" name="Oval 36"/>
          <p:cNvSpPr>
            <a:spLocks noChangeArrowheads="1"/>
          </p:cNvSpPr>
          <p:nvPr/>
        </p:nvSpPr>
        <p:spPr bwMode="auto">
          <a:xfrm>
            <a:off x="2916238" y="1414463"/>
            <a:ext cx="1368425" cy="1295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Denmark –pure </a:t>
            </a:r>
            <a:r>
              <a:rPr lang="en-US" dirty="0" smtClean="0"/>
              <a:t>happiness</a:t>
            </a:r>
            <a:r>
              <a:rPr lang="da-DK" dirty="0" smtClean="0"/>
              <a:t> 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hlinkClick r:id="rId3"/>
              </a:rPr>
              <a:t>http://worlddatabaseofhappiness.eur.nl/trendnat/framepage.htm</a:t>
            </a:r>
            <a:r>
              <a:rPr lang="en-GB" dirty="0" smtClean="0"/>
              <a:t> </a:t>
            </a:r>
          </a:p>
          <a:p>
            <a:endParaRPr lang="en-GB" dirty="0" smtClean="0"/>
          </a:p>
          <a:p>
            <a:r>
              <a:rPr lang="da-DK" u="sng" dirty="0" smtClean="0">
                <a:hlinkClick r:id="rId4"/>
              </a:rPr>
              <a:t>http://www.statistikbanken.dk/statbank5a/default.asp?w=1280</a:t>
            </a:r>
            <a:r>
              <a:rPr lang="da-DK" dirty="0" smtClean="0"/>
              <a:t> </a:t>
            </a:r>
            <a:endParaRPr lang="en-GB" dirty="0" smtClean="0"/>
          </a:p>
          <a:p>
            <a:endParaRPr lang="en-GB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1E30A-162F-4394-B92C-00732106FE77}" type="slidenum">
              <a:rPr lang="da-DK" smtClean="0"/>
              <a:pPr/>
              <a:t>7</a:t>
            </a:fld>
            <a:endParaRPr lang="da-D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Sure- but it is a rich country </a:t>
            </a:r>
            <a:endParaRPr lang="en-US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1E30A-162F-4394-B92C-00732106FE77}" type="slidenum">
              <a:rPr lang="da-DK" smtClean="0"/>
              <a:pPr/>
              <a:t>8</a:t>
            </a:fld>
            <a:endParaRPr lang="da-DK"/>
          </a:p>
        </p:txBody>
      </p:sp>
      <p:graphicFrame>
        <p:nvGraphicFramePr>
          <p:cNvPr id="5" name="Pladsholder til indhold 4"/>
          <p:cNvGraphicFramePr>
            <a:graphicFrameLocks noGrp="1" noChangeAspect="1"/>
          </p:cNvGraphicFramePr>
          <p:nvPr>
            <p:ph idx="1"/>
          </p:nvPr>
        </p:nvGraphicFramePr>
        <p:xfrm>
          <a:off x="529701" y="1340768"/>
          <a:ext cx="8548014" cy="47853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Worksheet" r:id="rId5" imgW="10906077" imgH="6105457" progId="Excel.Sheet.8">
                  <p:embed/>
                </p:oleObj>
              </mc:Choice>
              <mc:Fallback>
                <p:oleObj name="Worksheet" r:id="rId5" imgW="10906077" imgH="6105457" progId="Excel.Sheet.8">
                  <p:embed/>
                  <p:pic>
                    <p:nvPicPr>
                      <p:cNvPr id="0" name="Pladsholder til indhold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9701" y="1340768"/>
                        <a:ext cx="8548014" cy="478539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</a:t>
            </a:r>
            <a:endParaRPr lang="en-US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OK, but crosscheck your story – how about other countries…</a:t>
            </a:r>
          </a:p>
          <a:p>
            <a:endParaRPr lang="en-US" dirty="0" smtClean="0"/>
          </a:p>
          <a:p>
            <a:r>
              <a:rPr lang="en-US" dirty="0" smtClean="0"/>
              <a:t>Result, yes other “happy countries” are not rich =&gt; go ahead write the story</a:t>
            </a:r>
          </a:p>
          <a:p>
            <a:r>
              <a:rPr lang="en-US" dirty="0" smtClean="0"/>
              <a:t>(remember to crosscheck, and make sure, that the data actually can show your point. Not like “owners of BMW get more sex than others…”</a:t>
            </a:r>
            <a:endParaRPr lang="en-US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1E30A-162F-4394-B92C-00732106FE77}" type="slidenum">
              <a:rPr lang="da-DK" smtClean="0"/>
              <a:pPr/>
              <a:t>9</a:t>
            </a:fld>
            <a:endParaRPr lang="da-D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411</TotalTime>
  <Words>1129</Words>
  <Application>Microsoft Office PowerPoint</Application>
  <PresentationFormat>On-screen Show (4:3)</PresentationFormat>
  <Paragraphs>269</Paragraphs>
  <Slides>47</Slides>
  <Notes>47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47</vt:i4>
      </vt:variant>
    </vt:vector>
  </HeadingPairs>
  <TitlesOfParts>
    <vt:vector size="52" baseType="lpstr">
      <vt:lpstr>Arial</vt:lpstr>
      <vt:lpstr>Calibri</vt:lpstr>
      <vt:lpstr>Verdana</vt:lpstr>
      <vt:lpstr>Kontortema</vt:lpstr>
      <vt:lpstr>Worksheet</vt:lpstr>
      <vt:lpstr>PowerPoint Presentation</vt:lpstr>
      <vt:lpstr>Computer can help you with</vt:lpstr>
      <vt:lpstr>Reveal the truth</vt:lpstr>
      <vt:lpstr>OK, lets check</vt:lpstr>
      <vt:lpstr>First the basic:</vt:lpstr>
      <vt:lpstr>PowerPoint Presentation</vt:lpstr>
      <vt:lpstr>Denmark –pure happiness </vt:lpstr>
      <vt:lpstr>Sure- but it is a rich country </vt:lpstr>
      <vt:lpstr>Next step</vt:lpstr>
      <vt:lpstr>Robots – attacker or helper   </vt:lpstr>
      <vt:lpstr>How to use and where to find robots</vt:lpstr>
      <vt:lpstr>From Eurovision to Mafia</vt:lpstr>
      <vt:lpstr>The future- specialist journalists</vt:lpstr>
      <vt:lpstr>PowerPoint Presentation</vt:lpstr>
      <vt:lpstr>What is a typical news story  </vt:lpstr>
      <vt:lpstr>What is a typical news story  </vt:lpstr>
      <vt:lpstr>The classical news story is just</vt:lpstr>
      <vt:lpstr>PowerPoint Presentation</vt:lpstr>
      <vt:lpstr>Story telling,</vt:lpstr>
      <vt:lpstr>Story telling,</vt:lpstr>
      <vt:lpstr>Story telling,</vt:lpstr>
      <vt:lpstr>Story telling,</vt:lpstr>
      <vt:lpstr>But how?</vt:lpstr>
      <vt:lpstr>Story telling,</vt:lpstr>
      <vt:lpstr>PowerPoint Presentation</vt:lpstr>
      <vt:lpstr>The Boks-model, Wall Street Journal</vt:lpstr>
      <vt:lpstr>The Boks-model, Wall Street Journal</vt:lpstr>
      <vt:lpstr>PowerPoint Presentation</vt:lpstr>
      <vt:lpstr>The new way: Kocks box</vt:lpstr>
      <vt:lpstr>For radio, web, Newspaper?</vt:lpstr>
      <vt:lpstr>Where can we read more?</vt:lpstr>
      <vt:lpstr>PowerPoint Presentation</vt:lpstr>
      <vt:lpstr>Finding your way </vt:lpstr>
      <vt:lpstr>Finding your way </vt:lpstr>
      <vt:lpstr>Finding your way </vt:lpstr>
      <vt:lpstr>Finding your way </vt:lpstr>
      <vt:lpstr>Finding your way </vt:lpstr>
      <vt:lpstr>Finding your way </vt:lpstr>
      <vt:lpstr>PowerPoint Presentation</vt:lpstr>
      <vt:lpstr>The modern story-telling: No room for us?</vt:lpstr>
      <vt:lpstr>The modern story-telling: No room for us?</vt:lpstr>
      <vt:lpstr>The modern story-telling: No room for us?</vt:lpstr>
      <vt:lpstr>PowerPoint Presentation</vt:lpstr>
      <vt:lpstr>Public journalisme</vt:lpstr>
      <vt:lpstr>Public journalisme, the story</vt:lpstr>
      <vt:lpstr>Public journalisme, the story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Dias nummer 1</dc:title>
  <dc:creator>Jan</dc:creator>
  <cp:lastModifiedBy>jan</cp:lastModifiedBy>
  <cp:revision>48</cp:revision>
  <dcterms:created xsi:type="dcterms:W3CDTF">2011-06-18T14:01:03Z</dcterms:created>
  <dcterms:modified xsi:type="dcterms:W3CDTF">2015-07-09T13:08:32Z</dcterms:modified>
</cp:coreProperties>
</file>